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0" r:id="rId5"/>
    <p:sldId id="259" r:id="rId6"/>
    <p:sldId id="262" r:id="rId7"/>
    <p:sldId id="260" r:id="rId8"/>
    <p:sldId id="264" r:id="rId9"/>
    <p:sldId id="265" r:id="rId10"/>
    <p:sldId id="263" r:id="rId11"/>
    <p:sldId id="266" r:id="rId12"/>
    <p:sldId id="297" r:id="rId13"/>
    <p:sldId id="298" r:id="rId14"/>
    <p:sldId id="271" r:id="rId15"/>
    <p:sldId id="273" r:id="rId16"/>
    <p:sldId id="299" r:id="rId17"/>
    <p:sldId id="300" r:id="rId18"/>
    <p:sldId id="301" r:id="rId19"/>
    <p:sldId id="302" r:id="rId20"/>
    <p:sldId id="303" r:id="rId21"/>
    <p:sldId id="304" r:id="rId22"/>
    <p:sldId id="305" r:id="rId23"/>
    <p:sldId id="306" r:id="rId24"/>
    <p:sldId id="307" r:id="rId25"/>
    <p:sldId id="293" r:id="rId26"/>
    <p:sldId id="308" r:id="rId27"/>
    <p:sldId id="309" r:id="rId28"/>
    <p:sldId id="310" r:id="rId29"/>
    <p:sldId id="281" r:id="rId30"/>
    <p:sldId id="311" r:id="rId31"/>
    <p:sldId id="283" r:id="rId32"/>
    <p:sldId id="312" r:id="rId33"/>
    <p:sldId id="295" r:id="rId34"/>
    <p:sldId id="313" r:id="rId35"/>
    <p:sldId id="314" r:id="rId36"/>
    <p:sldId id="315" r:id="rId37"/>
    <p:sldId id="288" r:id="rId38"/>
    <p:sldId id="292" r:id="rId3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46" autoAdjust="0"/>
    <p:restoredTop sz="94660"/>
  </p:normalViewPr>
  <p:slideViewPr>
    <p:cSldViewPr snapToGrid="0" showGuides="1">
      <p:cViewPr varScale="1">
        <p:scale>
          <a:sx n="69" d="100"/>
          <a:sy n="69" d="100"/>
        </p:scale>
        <p:origin x="2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Master" Target="../slideMasters/slideMaster1.xml"/><Relationship Id="rId4" Type="http://schemas.openxmlformats.org/officeDocument/2006/relationships/tags" Target="../tags/tag8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Master" Target="../slideMasters/slideMaster1.xml"/><Relationship Id="rId5" Type="http://schemas.openxmlformats.org/officeDocument/2006/relationships/tags" Target="../tags/tag92.xml"/><Relationship Id="rId4" Type="http://schemas.openxmlformats.org/officeDocument/2006/relationships/tags" Target="../tags/tag9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slideMaster" Target="../slideMasters/slideMaster1.xml"/><Relationship Id="rId4" Type="http://schemas.openxmlformats.org/officeDocument/2006/relationships/tags" Target="../tags/tag9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slideMaster" Target="../slideMasters/slideMaster1.xml"/><Relationship Id="rId5" Type="http://schemas.openxmlformats.org/officeDocument/2006/relationships/tags" Target="../tags/tag104.xml"/><Relationship Id="rId4" Type="http://schemas.openxmlformats.org/officeDocument/2006/relationships/tags" Target="../tags/tag10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108.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3.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1.xml"/><Relationship Id="rId5" Type="http://schemas.openxmlformats.org/officeDocument/2006/relationships/tags" Target="../tags/tag116.xml"/><Relationship Id="rId4" Type="http://schemas.openxmlformats.org/officeDocument/2006/relationships/tags" Target="../tags/tag11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slideMaster" Target="../slideMasters/slideMaster1.xml"/><Relationship Id="rId4" Type="http://schemas.openxmlformats.org/officeDocument/2006/relationships/tags" Target="../tags/tag120.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Master" Target="../slideMasters/slideMaster1.xml"/><Relationship Id="rId5" Type="http://schemas.openxmlformats.org/officeDocument/2006/relationships/tags" Target="../tags/tag128.xml"/><Relationship Id="rId4" Type="http://schemas.openxmlformats.org/officeDocument/2006/relationships/tags" Target="../tags/tag127.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slideMaster" Target="../slideMasters/slideMaster1.xml"/><Relationship Id="rId4" Type="http://schemas.openxmlformats.org/officeDocument/2006/relationships/tags" Target="../tags/tag132.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Master" Target="../slideMasters/slideMaster1.xml"/><Relationship Id="rId5" Type="http://schemas.openxmlformats.org/officeDocument/2006/relationships/tags" Target="../tags/tag140.xml"/><Relationship Id="rId4" Type="http://schemas.openxmlformats.org/officeDocument/2006/relationships/tags" Target="../tags/tag13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3.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slideMaster" Target="../slideMasters/slideMaster1.xml"/><Relationship Id="rId5" Type="http://schemas.openxmlformats.org/officeDocument/2006/relationships/tags" Target="../tags/tag145.xml"/><Relationship Id="rId4" Type="http://schemas.openxmlformats.org/officeDocument/2006/relationships/tags" Target="../tags/tag14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E4E4E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31ADF9-861B-45D2-8503-265750D84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0" y="3799155"/>
            <a:ext cx="7802235" cy="306804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774800" y="1368000"/>
            <a:ext cx="8582400" cy="1185077"/>
          </a:xfrm>
        </p:spPr>
        <p:txBody>
          <a:bodyPr anchor="b">
            <a:noAutofit/>
          </a:bodyPr>
          <a:lstStyle>
            <a:lvl1pPr algn="l">
              <a:defRPr sz="4000">
                <a:solidFill>
                  <a:srgbClr val="000000"/>
                </a:solidFill>
              </a:defRPr>
            </a:lvl1pPr>
          </a:lstStyle>
          <a:p>
            <a:r>
              <a:rPr lang="sv-SE" dirty="0"/>
              <a:t>Klicka här för att skriva rubrik </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1774800" y="2627491"/>
            <a:ext cx="8582400" cy="760640"/>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pic>
        <p:nvPicPr>
          <p:cNvPr id="4" name="Bildobjekt 3" descr="MSB Logotyp">
            <a:extLst>
              <a:ext uri="{FF2B5EF4-FFF2-40B4-BE49-F238E27FC236}">
                <a16:creationId xmlns:a16="http://schemas.microsoft.com/office/drawing/2014/main" id="{C994DFFA-DF5D-4F3A-BF33-218A48784C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3024" y="6123904"/>
            <a:ext cx="1287889" cy="571294"/>
          </a:xfrm>
          <a:prstGeom prst="rect">
            <a:avLst/>
          </a:prstGeom>
        </p:spPr>
      </p:pic>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14723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Grå, endast rubri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smtClean="0"/>
              <a:t>Klicka här för att ändra format</a:t>
            </a:r>
            <a:endParaRPr lang="sv-SE"/>
          </a:p>
        </p:txBody>
      </p:sp>
      <p:sp>
        <p:nvSpPr>
          <p:cNvPr id="3" name="Rektangel 2" descr="TagShapePrint">
            <a:extLst>
              <a:ext uri="{FF2B5EF4-FFF2-40B4-BE49-F238E27FC236}">
                <a16:creationId xmlns:a16="http://schemas.microsoft.com/office/drawing/2014/main" id="{E8CE1D95-F632-4AF3-8B7F-A875F814B83A}"/>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13056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å, foto med text">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descr="TagShapePrint">
            <a:extLst>
              <a:ext uri="{FF2B5EF4-FFF2-40B4-BE49-F238E27FC236}">
                <a16:creationId xmlns:a16="http://schemas.microsoft.com/office/drawing/2014/main" id="{07E4A293-52A1-4578-AC06-C2932B1885E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607417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Mörkgrå, rubrik och innehåll">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FFFFFF"/>
                </a:solidFill>
              </a:defRPr>
            </a:lvl1pPr>
          </a:lstStyle>
          <a:p>
            <a:r>
              <a:rPr lang="sv-SE" smtClean="0"/>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Rektangel 6" descr="TagShapePrint">
            <a:extLst>
              <a:ext uri="{FF2B5EF4-FFF2-40B4-BE49-F238E27FC236}">
                <a16:creationId xmlns:a16="http://schemas.microsoft.com/office/drawing/2014/main" id="{7D6F2A64-194C-49DE-98E8-41A62AD1FAC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9" name="Bildobjekt 8" descr="MSB Logotyp vit">
            <a:extLst>
              <a:ext uri="{FF2B5EF4-FFF2-40B4-BE49-F238E27FC236}">
                <a16:creationId xmlns:a16="http://schemas.microsoft.com/office/drawing/2014/main" id="{EF1AA8D3-BD3E-4A66-8C0B-3325F522D10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293425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Mörkgrå, avsnittsrubri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FFFFFF"/>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Rektangel 3" descr="TagShapePrint">
            <a:extLst>
              <a:ext uri="{FF2B5EF4-FFF2-40B4-BE49-F238E27FC236}">
                <a16:creationId xmlns:a16="http://schemas.microsoft.com/office/drawing/2014/main" id="{D7D29E5B-685D-482F-8494-A354F6A1AF61}"/>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8" name="Bildobjekt 7" descr="MSB Logotyp vit">
            <a:extLst>
              <a:ext uri="{FF2B5EF4-FFF2-40B4-BE49-F238E27FC236}">
                <a16:creationId xmlns:a16="http://schemas.microsoft.com/office/drawing/2014/main" id="{16E107E1-7AC3-43CF-A6CA-177B1B812FE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096935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Mörkgrå, endast rubri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FFFFFF"/>
                </a:solidFill>
              </a:defRPr>
            </a:lvl1pPr>
          </a:lstStyle>
          <a:p>
            <a:r>
              <a:rPr lang="sv-SE" smtClean="0"/>
              <a:t>Klicka här för att ändra format</a:t>
            </a:r>
            <a:endParaRPr lang="sv-SE"/>
          </a:p>
        </p:txBody>
      </p:sp>
      <p:sp>
        <p:nvSpPr>
          <p:cNvPr id="6" name="Rektangel 5" descr="TagShapePrint">
            <a:extLst>
              <a:ext uri="{FF2B5EF4-FFF2-40B4-BE49-F238E27FC236}">
                <a16:creationId xmlns:a16="http://schemas.microsoft.com/office/drawing/2014/main" id="{0D4D6CCC-51E3-41D8-8653-0477B694ECC3}"/>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7" name="Bildobjekt 6" descr="MSB Logotyp vit">
            <a:extLst>
              <a:ext uri="{FF2B5EF4-FFF2-40B4-BE49-F238E27FC236}">
                <a16:creationId xmlns:a16="http://schemas.microsoft.com/office/drawing/2014/main" id="{12C87B01-826C-48CD-AAC7-25A0765D79E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4287683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Mörkgrå, foto med text">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Rektangel 7" descr="TagShapePrint">
            <a:extLst>
              <a:ext uri="{FF2B5EF4-FFF2-40B4-BE49-F238E27FC236}">
                <a16:creationId xmlns:a16="http://schemas.microsoft.com/office/drawing/2014/main" id="{E3053303-1555-4614-897F-4B3D25DF4C98}"/>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9" name="Bildobjekt 8" descr="MSB Logotyp vit">
            <a:extLst>
              <a:ext uri="{FF2B5EF4-FFF2-40B4-BE49-F238E27FC236}">
                <a16:creationId xmlns:a16="http://schemas.microsoft.com/office/drawing/2014/main" id="{FEB3FE70-94B2-46E9-B618-19EE7B8667E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874324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Avslut">
    <p:bg>
      <p:bgPr>
        <a:solidFill>
          <a:srgbClr val="E4E4E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FDEBDE7-F704-4303-803A-AFE52A2CA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98344"/>
            <a:ext cx="12192000" cy="635786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2019298" y="1362077"/>
            <a:ext cx="8582400" cy="633743"/>
          </a:xfrm>
        </p:spPr>
        <p:txBody>
          <a:bodyPr anchor="b">
            <a:noAutofit/>
          </a:bodyPr>
          <a:lstStyle>
            <a:lvl1pPr algn="l">
              <a:defRPr sz="4000">
                <a:solidFill>
                  <a:srgbClr val="000000"/>
                </a:solidFill>
              </a:defRPr>
            </a:lvl1pPr>
          </a:lstStyle>
          <a:p>
            <a:r>
              <a:rPr lang="sv-SE" dirty="0"/>
              <a:t>Klicka här rubrik</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2019299" y="2046494"/>
            <a:ext cx="6608653" cy="1382506"/>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pic>
        <p:nvPicPr>
          <p:cNvPr id="8" name="Bildobjekt 7" descr="MSB Logotyp">
            <a:extLst>
              <a:ext uri="{FF2B5EF4-FFF2-40B4-BE49-F238E27FC236}">
                <a16:creationId xmlns:a16="http://schemas.microsoft.com/office/drawing/2014/main" id="{95DD5985-A25E-4117-9500-0C11FF49A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3024" y="6123904"/>
            <a:ext cx="1287889" cy="571294"/>
          </a:xfrm>
          <a:prstGeom prst="rect">
            <a:avLst/>
          </a:prstGeom>
        </p:spPr>
      </p:pic>
      <p:sp>
        <p:nvSpPr>
          <p:cNvPr id="4" name="Rektangel 3" descr="TagShapePrint">
            <a:extLst>
              <a:ext uri="{FF2B5EF4-FFF2-40B4-BE49-F238E27FC236}">
                <a16:creationId xmlns:a16="http://schemas.microsoft.com/office/drawing/2014/main" id="{EBDDE36C-32A0-4EC1-BAB2-21D6BA9EC603}"/>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206528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bild med foto linjer vä">
    <p:bg>
      <p:bgPr>
        <a:solidFill>
          <a:srgbClr val="E4E4E1"/>
        </a:solidFill>
        <a:effectLst/>
      </p:bgPr>
    </p:bg>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1"/>
            <a:ext cx="12192001" cy="5992837"/>
          </a:xfrm>
          <a:solidFill>
            <a:srgbClr val="F7F7F7"/>
          </a:solidFill>
        </p:spPr>
        <p:txBody>
          <a:bodyPr>
            <a:normAutofit/>
          </a:bodyPr>
          <a:lstStyle>
            <a:lvl1pPr marL="0" indent="0" algn="ctr">
              <a:buNone/>
              <a:defRPr sz="1800">
                <a:solidFill>
                  <a:srgbClr val="000000"/>
                </a:solidFill>
              </a:defRPr>
            </a:lvl1pPr>
          </a:lstStyle>
          <a:p>
            <a:r>
              <a:rPr lang="sv-SE" smtClean="0"/>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3181641"/>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hasCustomPrompt="1"/>
            <p:custDataLst>
              <p:tags r:id="rId3"/>
            </p:custDataLst>
          </p:nvPr>
        </p:nvSpPr>
        <p:spPr>
          <a:xfrm flipH="1">
            <a:off x="-15240" y="-9053"/>
            <a:ext cx="4690800" cy="1875600"/>
          </a:xfrm>
          <a:blipFill>
            <a:blip r:embed="rId6"/>
            <a:stretch>
              <a:fillRect/>
            </a:stretch>
          </a:blipFill>
        </p:spPr>
        <p:txBody>
          <a:bodyPr/>
          <a:lstStyle>
            <a:lvl1pPr marL="0" indent="0">
              <a:buFontTx/>
              <a:buNone/>
              <a:defRPr>
                <a:solidFill>
                  <a:srgbClr val="000000"/>
                </a:solidFill>
              </a:defRPr>
            </a:lvl1pPr>
          </a:lstStyle>
          <a:p>
            <a:pPr lvl="0"/>
            <a:r>
              <a:rPr lang="sv-SE" dirty="0"/>
              <a:t> </a:t>
            </a:r>
          </a:p>
        </p:txBody>
      </p:sp>
      <p:sp>
        <p:nvSpPr>
          <p:cNvPr id="3" name="Rektangel 2" descr="TagShapePrint">
            <a:extLst>
              <a:ext uri="{FF2B5EF4-FFF2-40B4-BE49-F238E27FC236}">
                <a16:creationId xmlns:a16="http://schemas.microsoft.com/office/drawing/2014/main" id="{3D6D0EBF-3891-481A-A740-9B73D4E39495}"/>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58350215"/>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ubrikbild med foto linjer hö">
    <p:bg>
      <p:bgPr>
        <a:solidFill>
          <a:srgbClr val="E4E4E1"/>
        </a:solidFill>
        <a:effectLst/>
      </p:bgPr>
    </p:bg>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1"/>
            <a:ext cx="12192001" cy="5992837"/>
          </a:xfrm>
          <a:solidFill>
            <a:srgbClr val="F7F7F7"/>
          </a:solidFill>
        </p:spPr>
        <p:txBody>
          <a:bodyPr>
            <a:normAutofit/>
          </a:bodyPr>
          <a:lstStyle>
            <a:lvl1pPr marL="0" indent="0" algn="ctr">
              <a:buNone/>
              <a:defRPr sz="1800">
                <a:solidFill>
                  <a:srgbClr val="000000"/>
                </a:solidFill>
              </a:defRPr>
            </a:lvl1pPr>
          </a:lstStyle>
          <a:p>
            <a:r>
              <a:rPr lang="sv-SE" smtClean="0"/>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3181641"/>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hasCustomPrompt="1"/>
            <p:custDataLst>
              <p:tags r:id="rId3"/>
            </p:custDataLst>
          </p:nvPr>
        </p:nvSpPr>
        <p:spPr>
          <a:xfrm>
            <a:off x="7504510" y="-9053"/>
            <a:ext cx="4690800" cy="1875600"/>
          </a:xfrm>
          <a:blipFill>
            <a:blip r:embed="rId6"/>
            <a:stretch>
              <a:fillRect/>
            </a:stretch>
          </a:blipFill>
        </p:spPr>
        <p:txBody>
          <a:bodyPr/>
          <a:lstStyle>
            <a:lvl1pPr marL="0" indent="0">
              <a:buFontTx/>
              <a:buNone/>
              <a:defRPr>
                <a:solidFill>
                  <a:srgbClr val="000000"/>
                </a:solidFill>
              </a:defRPr>
            </a:lvl1pPr>
          </a:lstStyle>
          <a:p>
            <a:pPr lvl="0"/>
            <a:r>
              <a:rPr lang="sv-SE" dirty="0"/>
              <a:t> </a:t>
            </a:r>
          </a:p>
        </p:txBody>
      </p:sp>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30483724"/>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smtClean="0"/>
              <a:t>Klicka på ikonen för att lägga till en bild</a:t>
            </a:r>
            <a:endParaRPr lang="sv-SE" dirty="0"/>
          </a:p>
        </p:txBody>
      </p:sp>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2"/>
            </p:custDataLst>
          </p:nvPr>
        </p:nvSpPr>
        <p:spPr>
          <a:xfrm>
            <a:off x="2700652" y="1368000"/>
            <a:ext cx="6552000" cy="1273968"/>
          </a:xfrm>
        </p:spPr>
        <p:txBody>
          <a:bodyPr anchor="t"/>
          <a:lstStyle>
            <a:lvl1pPr>
              <a:defRPr sz="4000">
                <a:solidFill>
                  <a:srgbClr val="000000"/>
                </a:solidFill>
              </a:defRPr>
            </a:lvl1pPr>
          </a:lstStyle>
          <a:p>
            <a:r>
              <a:rPr lang="sv-SE" dirty="0"/>
              <a:t>Klicka här för att skriva rubrik</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159535685"/>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smtClean="0"/>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89632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nehåll med foto och textruta röd">
    <p:bg>
      <p:bgPr>
        <a:solidFill>
          <a:srgbClr val="FFFFFF"/>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smtClean="0"/>
              <a:t>Klicka på ikonen för att lägga till en bild</a:t>
            </a:r>
            <a:endParaRPr lang="sv-SE"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custDataLst>
              <p:tags r:id="rId2"/>
            </p:custDataLst>
          </p:nvPr>
        </p:nvSpPr>
        <p:spPr>
          <a:xfrm>
            <a:off x="1" y="1252147"/>
            <a:ext cx="4557978" cy="2652665"/>
          </a:xfrm>
          <a:gradFill>
            <a:gsLst>
              <a:gs pos="100000">
                <a:schemeClr val="bg1"/>
              </a:gs>
              <a:gs pos="3000">
                <a:schemeClr val="accent1"/>
              </a:gs>
              <a:gs pos="0">
                <a:schemeClr val="bg1"/>
              </a:gs>
              <a:gs pos="0">
                <a:schemeClr val="accent1"/>
              </a:gs>
              <a:gs pos="3000">
                <a:schemeClr val="accent1"/>
              </a:gs>
              <a:gs pos="4000">
                <a:schemeClr val="accent1"/>
              </a:gs>
              <a:gs pos="0">
                <a:schemeClr val="accent1"/>
              </a:gs>
              <a:gs pos="4000">
                <a:schemeClr val="bg1"/>
              </a:gs>
            </a:gsLst>
            <a:lin ang="0" scaled="1"/>
          </a:gradFill>
        </p:spPr>
        <p:txBody>
          <a:bodyPr lIns="504000" tIns="396000" rIns="504000" bIns="396000">
            <a:noAutofit/>
          </a:bodyPr>
          <a:lstStyle>
            <a:lvl1pPr marL="0" indent="0" algn="l">
              <a:lnSpc>
                <a:spcPct val="170000"/>
              </a:lnSpc>
              <a:spcBef>
                <a:spcPts val="0"/>
              </a:spcBef>
              <a:buNone/>
              <a:defRPr sz="1400">
                <a:solidFill>
                  <a:srgbClr val="000000"/>
                </a:solidFill>
              </a:defRPr>
            </a:lvl1pPr>
          </a:lstStyle>
          <a:p>
            <a:pPr lvl="0"/>
            <a:r>
              <a:rPr lang="sv-SE" smtClean="0"/>
              <a:t>Redigera format för bakgrundstext</a:t>
            </a:r>
          </a:p>
        </p:txBody>
      </p:sp>
      <p:sp>
        <p:nvSpPr>
          <p:cNvPr id="2" name="Rektangel 1" descr="TagShapePrint">
            <a:extLst>
              <a:ext uri="{FF2B5EF4-FFF2-40B4-BE49-F238E27FC236}">
                <a16:creationId xmlns:a16="http://schemas.microsoft.com/office/drawing/2014/main" id="{C73F3707-EE23-4555-81ED-EFCFC740D44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22063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nehåll med foto och textruta lila">
    <p:bg>
      <p:bgPr>
        <a:solidFill>
          <a:srgbClr val="FFFFFF"/>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smtClean="0"/>
              <a:t>Klicka på ikonen för att lägga till en bild</a:t>
            </a:r>
            <a:endParaRPr lang="sv-SE"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custDataLst>
              <p:tags r:id="rId2"/>
            </p:custDataLst>
          </p:nvPr>
        </p:nvSpPr>
        <p:spPr>
          <a:xfrm>
            <a:off x="7633831" y="1287034"/>
            <a:ext cx="4558169" cy="2652665"/>
          </a:xfrm>
          <a:gradFill flip="none" rotWithShape="1">
            <a:gsLst>
              <a:gs pos="100000">
                <a:schemeClr val="accent2"/>
              </a:gs>
              <a:gs pos="99000">
                <a:schemeClr val="accent2"/>
              </a:gs>
              <a:gs pos="0">
                <a:schemeClr val="bg1"/>
              </a:gs>
              <a:gs pos="100000">
                <a:schemeClr val="accent2"/>
              </a:gs>
              <a:gs pos="96000">
                <a:schemeClr val="bg1"/>
              </a:gs>
              <a:gs pos="100000">
                <a:schemeClr val="accent2"/>
              </a:gs>
              <a:gs pos="100000">
                <a:schemeClr val="accent2"/>
              </a:gs>
              <a:gs pos="96000">
                <a:schemeClr val="accent2"/>
              </a:gs>
            </a:gsLst>
            <a:lin ang="0" scaled="1"/>
            <a:tileRect/>
          </a:gradFill>
        </p:spPr>
        <p:txBody>
          <a:bodyPr lIns="504000" tIns="396000" rIns="504000" bIns="396000">
            <a:noAutofit/>
          </a:bodyPr>
          <a:lstStyle>
            <a:lvl1pPr marL="0" indent="0" algn="l">
              <a:buNone/>
              <a:defRPr sz="1400">
                <a:solidFill>
                  <a:srgbClr val="000000"/>
                </a:solidFill>
              </a:defRPr>
            </a:lvl1pPr>
          </a:lstStyle>
          <a:p>
            <a:pPr lvl="0"/>
            <a:r>
              <a:rPr lang="sv-SE" smtClean="0"/>
              <a:t>Redigera format för bakgrundstext</a:t>
            </a:r>
          </a:p>
        </p:txBody>
      </p:sp>
      <p:sp>
        <p:nvSpPr>
          <p:cNvPr id="2" name="Rektangel 1" descr="TagShapePrint">
            <a:extLst>
              <a:ext uri="{FF2B5EF4-FFF2-40B4-BE49-F238E27FC236}">
                <a16:creationId xmlns:a16="http://schemas.microsoft.com/office/drawing/2014/main" id="{B148343D-9557-4981-AFCA-B7C27BDB8ECF}"/>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89382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innehåll linj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5" name="Bildobjekt 4">
            <a:extLst>
              <a:ext uri="{FF2B5EF4-FFF2-40B4-BE49-F238E27FC236}">
                <a16:creationId xmlns:a16="http://schemas.microsoft.com/office/drawing/2014/main" id="{C04498F7-0638-4AA2-AE84-6B87E650F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1474FF95-72CE-4F15-A907-790A9405D51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489951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Endast rubrik linj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smtClean="0"/>
              <a:t>Klicka här för att ändra format</a:t>
            </a:r>
            <a:endParaRPr lang="sv-SE"/>
          </a:p>
        </p:txBody>
      </p:sp>
      <p:pic>
        <p:nvPicPr>
          <p:cNvPr id="3" name="Bildobjekt 2">
            <a:extLst>
              <a:ext uri="{FF2B5EF4-FFF2-40B4-BE49-F238E27FC236}">
                <a16:creationId xmlns:a16="http://schemas.microsoft.com/office/drawing/2014/main" id="{819B8F01-128B-4BA1-A84C-B56BAFCF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E6DFBAEC-38E5-4D97-A612-5262025ED7F7}"/>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990629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Grå, rubrik och innehåll linjer">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5" name="Bildobjekt 4">
            <a:extLst>
              <a:ext uri="{FF2B5EF4-FFF2-40B4-BE49-F238E27FC236}">
                <a16:creationId xmlns:a16="http://schemas.microsoft.com/office/drawing/2014/main" id="{C04498F7-0638-4AA2-AE84-6B87E650F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54308DC1-56E8-4359-819D-8BB65DF4D55E}"/>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837287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Grå, endast rubrik linjer">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smtClean="0"/>
              <a:t>Klicka här för att ändra format</a:t>
            </a:r>
            <a:endParaRPr lang="sv-SE"/>
          </a:p>
        </p:txBody>
      </p:sp>
      <p:pic>
        <p:nvPicPr>
          <p:cNvPr id="3" name="Bildobjekt 2">
            <a:extLst>
              <a:ext uri="{FF2B5EF4-FFF2-40B4-BE49-F238E27FC236}">
                <a16:creationId xmlns:a16="http://schemas.microsoft.com/office/drawing/2014/main" id="{819B8F01-128B-4BA1-A84C-B56BAFCF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52965331-77AE-4EFA-821D-2E502D8BBE29}"/>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51591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Rubrik och innehåll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6CDF3D6E-D108-415E-8D5A-BD46F9E0757D}"/>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085740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smtClean="0"/>
              <a:t>Klicka här för att ändra format</a:t>
            </a:r>
            <a:endParaRPr lang="sv-SE"/>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F5304C78-2B55-4DEC-9EA7-F3D8D674318F}"/>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965628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to med text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33AA8698-4192-4498-8F9A-9812855A80CA}"/>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128786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å, rubrik och innehåll rött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B2533FB9-D3CB-4513-AF01-6865DE32409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39371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424972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Grå, endast rubrik rött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smtClean="0"/>
              <a:t>Klicka här för att ändra format</a:t>
            </a:r>
            <a:endParaRPr lang="sv-SE"/>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189061F8-55E7-49B6-9AEF-E1D14A4DD19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022406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å, foto med text rött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32E03C5E-1186-4165-9246-C2BDBD802763}"/>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904866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örkgrå, rubrik och innehåll rött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FFFFFF"/>
                </a:solidFill>
              </a:defRPr>
            </a:lvl1p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ektangel 6" descr="TagShapePrint">
            <a:extLst>
              <a:ext uri="{FF2B5EF4-FFF2-40B4-BE49-F238E27FC236}">
                <a16:creationId xmlns:a16="http://schemas.microsoft.com/office/drawing/2014/main" id="{F7952798-40F2-43AF-ADCB-0F92798101F8}"/>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1" name="Bildobjekt 10" descr="MSB Logotyp vit">
            <a:extLst>
              <a:ext uri="{FF2B5EF4-FFF2-40B4-BE49-F238E27FC236}">
                <a16:creationId xmlns:a16="http://schemas.microsoft.com/office/drawing/2014/main" id="{F1B410AC-55C0-4955-B070-81E9EC80043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857107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Mörkgrå, endast rubrik rött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FFFFFF"/>
                </a:solidFill>
              </a:defRPr>
            </a:lvl1pPr>
          </a:lstStyle>
          <a:p>
            <a:r>
              <a:rPr lang="sv-SE" smtClean="0"/>
              <a:t>Klicka här för att ändra format</a:t>
            </a:r>
            <a:endParaRPr lang="sv-SE"/>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3EB786C1-5062-47EE-A182-4CBD58D4B380}"/>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0" name="Bildobjekt 9" descr="MSB Logotyp vit">
            <a:extLst>
              <a:ext uri="{FF2B5EF4-FFF2-40B4-BE49-F238E27FC236}">
                <a16:creationId xmlns:a16="http://schemas.microsoft.com/office/drawing/2014/main" id="{F530D0E8-4E0D-4D85-AB67-CEE8E5C02C8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511963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örkgrå, foto med text rött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059DDE75-2A1E-40D1-85C6-BD52C5491099}"/>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3" name="Bildobjekt 12" descr="MSB Logotyp vit">
            <a:extLst>
              <a:ext uri="{FF2B5EF4-FFF2-40B4-BE49-F238E27FC236}">
                <a16:creationId xmlns:a16="http://schemas.microsoft.com/office/drawing/2014/main" id="{262E663B-7D0C-449C-81ED-E14E74EED1A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596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ubrik och innehåll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E357044C-DA38-49F5-A8E4-753F9E350B46}"/>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675506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smtClean="0"/>
              <a:t>Klicka här för att ändra format</a:t>
            </a:r>
            <a:endParaRPr lang="sv-SE"/>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C1671A04-B694-4E06-9704-066D21C9B34A}"/>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77485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to med text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51D0A648-C3B8-4A8C-9681-92309A44D8A6}"/>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18463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Grå, rubrik och innehåll lila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007C7AC3-BC49-4601-A7B2-0EF800DF7D49}"/>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326656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Grå, endast rubrik lila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smtClean="0"/>
              <a:t>Klicka här för att ändra format</a:t>
            </a:r>
            <a:endParaRPr lang="sv-SE"/>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6BD33255-FFA5-49B8-A9EF-FB42094D81C4}"/>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072856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784708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Grå, foto med text lila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84FB7889-B26A-4350-BD52-B5ADE9D4AF11}"/>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334755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Mörkgrå, foto med text lila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73E7AADB-07B4-4113-8BA0-A7187E6E1E12}"/>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3" name="Bildobjekt 12" descr="MSB Logotyp vit">
            <a:extLst>
              <a:ext uri="{FF2B5EF4-FFF2-40B4-BE49-F238E27FC236}">
                <a16:creationId xmlns:a16="http://schemas.microsoft.com/office/drawing/2014/main" id="{994A03BA-DF65-448A-A694-8A0AE9D8BE1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463613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smtClean="0"/>
              <a:t>Klicka här för att ändra format</a:t>
            </a:r>
            <a:endParaRPr lang="sv-SE"/>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9366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24189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795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å, rubrik och innehåll">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smtClean="0"/>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Rektangel 3" descr="TagShapePrint">
            <a:extLst>
              <a:ext uri="{FF2B5EF4-FFF2-40B4-BE49-F238E27FC236}">
                <a16:creationId xmlns:a16="http://schemas.microsoft.com/office/drawing/2014/main" id="{0563D0BB-A7F6-4376-899B-98FBF764D891}"/>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0814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Grå, avsnittsrubri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11360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 Id="rId48" Type="http://schemas.openxmlformats.org/officeDocument/2006/relationships/tags" Target="../tags/tag6.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43"/>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44"/>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45"/>
            </p:custDataLst>
          </p:nvPr>
        </p:nvSpPr>
        <p:spPr>
          <a:xfrm>
            <a:off x="838200" y="6356350"/>
            <a:ext cx="1418617" cy="365125"/>
          </a:xfrm>
          <a:prstGeom prst="rect">
            <a:avLst/>
          </a:prstGeom>
        </p:spPr>
        <p:txBody>
          <a:bodyPr vert="horz" lIns="91440" tIns="45720" rIns="91440" bIns="45720" rtlCol="0" anchor="ctr"/>
          <a:lstStyle>
            <a:lvl1pPr algn="l">
              <a:defRPr sz="1200">
                <a:solidFill>
                  <a:srgbClr val="898989"/>
                </a:solidFill>
              </a:defRPr>
            </a:lvl1pPr>
          </a:lstStyle>
          <a:p>
            <a:fld id="{EBE9B6F4-6F0E-449D-99C3-FA3961AAF713}" type="datetimeFigureOut">
              <a:rPr lang="sv-SE" smtClean="0"/>
              <a:pPr/>
              <a:t>2023-04-26</a:t>
            </a:fld>
            <a:endParaRPr lang="sv-SE"/>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46"/>
            </p:custDataLst>
          </p:nvPr>
        </p:nvSpPr>
        <p:spPr>
          <a:xfrm>
            <a:off x="4038600" y="6356350"/>
            <a:ext cx="1700719" cy="365125"/>
          </a:xfrm>
          <a:prstGeom prst="rect">
            <a:avLst/>
          </a:prstGeom>
        </p:spPr>
        <p:txBody>
          <a:bodyPr vert="horz" lIns="91440" tIns="45720" rIns="91440" bIns="45720" rtlCol="0" anchor="ctr"/>
          <a:lstStyle>
            <a:lvl1pPr algn="ctr">
              <a:defRPr sz="1200">
                <a:solidFill>
                  <a:srgbClr val="898989"/>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47"/>
            </p:custDataLst>
          </p:nvPr>
        </p:nvSpPr>
        <p:spPr>
          <a:xfrm>
            <a:off x="8182706" y="6356350"/>
            <a:ext cx="387231" cy="365125"/>
          </a:xfrm>
          <a:prstGeom prst="rect">
            <a:avLst/>
          </a:prstGeom>
        </p:spPr>
        <p:txBody>
          <a:bodyPr vert="horz" lIns="91440" tIns="45720" rIns="91440" bIns="45720" rtlCol="0" anchor="ctr"/>
          <a:lstStyle>
            <a:lvl1pPr algn="r">
              <a:defRPr sz="1200">
                <a:solidFill>
                  <a:srgbClr val="898989"/>
                </a:solidFill>
              </a:defRPr>
            </a:lvl1pPr>
          </a:lstStyle>
          <a:p>
            <a:fld id="{B56B4F8C-CEC5-4B2C-9C29-5300068510B6}" type="slidenum">
              <a:rPr lang="sv-SE" smtClean="0"/>
              <a:pPr/>
              <a:t>‹#›</a:t>
            </a:fld>
            <a:endParaRPr lang="sv-SE"/>
          </a:p>
        </p:txBody>
      </p:sp>
      <p:pic>
        <p:nvPicPr>
          <p:cNvPr id="9" name="Bildobjekt 8" descr="MSB Logotyp">
            <a:extLst>
              <a:ext uri="{FF2B5EF4-FFF2-40B4-BE49-F238E27FC236}">
                <a16:creationId xmlns:a16="http://schemas.microsoft.com/office/drawing/2014/main" id="{C61C71E5-2BEA-4EE5-8908-79C24C365760}"/>
              </a:ext>
            </a:extLst>
          </p:cNvPr>
          <p:cNvPicPr>
            <a:picLocks noChangeAspect="1"/>
          </p:cNvPicPr>
          <p:nvPr/>
        </p:nvPicPr>
        <p:blipFill>
          <a:blip r:embed="rId49"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4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295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msb.se/sv/amnesomraden/krisberedskap--civilt-forsvar/samlat-stod-till-kommuner/guide-till-riskkommunikation/lokala-krisbroschyrer/" TargetMode="Externa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msb.se/sv/rad-till-privatpersoner/broschyren-om-krisen-eller-kriget-kommer/"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regeringen.se/rattsliga-dokument/proposition/2020/10/prop.-20202130/"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krisinformation.se/" TargetMode="External"/><Relationship Id="rId2" Type="http://schemas.openxmlformats.org/officeDocument/2006/relationships/hyperlink" Target="https://www.teracom.se/privat/Support/frekvenstabeller-radio/" TargetMode="Externa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hyperlink" Target="https://lilla.krisinformation.s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mpf.s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msb.se/sv/verktyg--tjanster/skyddsrumskarta/"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msb.se/sv/rad-till-privatpersoner/rad-vid-attentat/"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msb.se/sv/publikationer/vagledning-tillganglig-samhallsinformation/" TargetMode="External"/><Relationship Id="rId2" Type="http://schemas.openxmlformats.org/officeDocument/2006/relationships/hyperlink" Target="https://www.msb.se/sv/rad-till-privatpersoner/broschyren-om-krisen-eller-kriget-kommer/" TargetMode="Externa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hyperlink" Target="https://www.mfd.se/verktyg/verktyg-for-tillganglighetsarbete/fokus-delaktighet-kommu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livsmedelsverket.se/livsmedel-och-innehall/dricksvatten"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jordbruksverket.se/om-jordbruksverket/krisberedskap" TargetMode="External"/><Relationship Id="rId2" Type="http://schemas.openxmlformats.org/officeDocument/2006/relationships/hyperlink" Target="https://svenskablastjarnan.se/" TargetMode="Externa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hlr.nu/utbildningsfilmer/" TargetMode="Externa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hyperlink" Target="https://www.smhi.se/klimat/framtidens-klimat/framtidens-klimat"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hyperlink" Target="https://www.sstkrishandledning.se/kommun/#:~:text=Trossamfunden%20kan%20tillf%C3%B6ra%20mycket%20i%20krisberedskapsarbetet%2C%20bland%20annat,exempel%20nationella%20spr%C3%A5k%20s%C3%A5v%C3%A4l%20verbalt%2C%20kommunikativt%20som%20ordl%C3%B6st." TargetMode="External"/><Relationship Id="rId2" Type="http://schemas.openxmlformats.org/officeDocument/2006/relationships/hyperlink" Target="https://www.msb.se/sv/amnesomraden/krisberedskap--civilt-forsvar/frivilliga/ffo/#:~:text=I%20frivilligf%C3%B6rordningen%20har%20regeringen%20angett%2018%20ideella%2C%20medlemsstyrda,samlar%20den%20kompetens%20som%20efterfr%C3%A5gas%20av%20olika%20akt%C3%B6rer." TargetMode="External"/><Relationship Id="rId1" Type="http://schemas.openxmlformats.org/officeDocument/2006/relationships/slideLayout" Target="../slideLayouts/slideLayout22.xml"/><Relationship Id="rId6" Type="http://schemas.openxmlformats.org/officeDocument/2006/relationships/hyperlink" Target="https://www.msb.se/sv/amnesomraden/krisberedskap--civilt-forsvar/samlat-stod-till-kommuner/guide-till-riskkommunikation/lokala-krisbroschyrer/" TargetMode="External"/><Relationship Id="rId5" Type="http://schemas.openxmlformats.org/officeDocument/2006/relationships/hyperlink" Target="https://www.msb.se/sv/publikationer/vagledning-tillganglig-samhallsinformation/" TargetMode="External"/><Relationship Id="rId4" Type="http://schemas.openxmlformats.org/officeDocument/2006/relationships/hyperlink" Target="https://www.msb.se/sv/rad-till-privatpersoner/broschyren-om-krisen-eller-kriget-komme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8CE763-DB27-4F55-93FD-B49ECB6C32DD}"/>
              </a:ext>
            </a:extLst>
          </p:cNvPr>
          <p:cNvSpPr>
            <a:spLocks noGrp="1"/>
          </p:cNvSpPr>
          <p:nvPr>
            <p:ph type="ctrTitle"/>
          </p:nvPr>
        </p:nvSpPr>
        <p:spPr>
          <a:xfrm>
            <a:off x="1416671" y="1220218"/>
            <a:ext cx="9168202" cy="1185077"/>
          </a:xfrm>
        </p:spPr>
        <p:txBody>
          <a:bodyPr/>
          <a:lstStyle/>
          <a:p>
            <a:r>
              <a:rPr lang="sv-SE" dirty="0" smtClean="0"/>
              <a:t>Lokala broschyrer om kris och krig</a:t>
            </a:r>
            <a:endParaRPr lang="sv-SE" dirty="0"/>
          </a:p>
        </p:txBody>
      </p:sp>
      <p:sp>
        <p:nvSpPr>
          <p:cNvPr id="3" name="Underrubrik 2">
            <a:extLst>
              <a:ext uri="{FF2B5EF4-FFF2-40B4-BE49-F238E27FC236}">
                <a16:creationId xmlns:a16="http://schemas.microsoft.com/office/drawing/2014/main" id="{73702B55-6E9C-44EA-A4DD-FF528ECDC926}"/>
              </a:ext>
            </a:extLst>
          </p:cNvPr>
          <p:cNvSpPr>
            <a:spLocks noGrp="1"/>
          </p:cNvSpPr>
          <p:nvPr>
            <p:ph type="subTitle" idx="1"/>
          </p:nvPr>
        </p:nvSpPr>
        <p:spPr>
          <a:xfrm>
            <a:off x="1493133" y="2627491"/>
            <a:ext cx="8864067" cy="760640"/>
          </a:xfrm>
        </p:spPr>
        <p:txBody>
          <a:bodyPr/>
          <a:lstStyle/>
          <a:p>
            <a:r>
              <a:rPr lang="sv-SE" dirty="0" smtClean="0"/>
              <a:t>Råd och inspiration till kommuner</a:t>
            </a:r>
            <a:endParaRPr lang="sv-SE" dirty="0"/>
          </a:p>
        </p:txBody>
      </p:sp>
    </p:spTree>
    <p:extLst>
      <p:ext uri="{BB962C8B-B14F-4D97-AF65-F5344CB8AC3E}">
        <p14:creationId xmlns:p14="http://schemas.microsoft.com/office/powerpoint/2010/main" val="412472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73388" y="1108423"/>
            <a:ext cx="8580582" cy="4470574"/>
          </a:xfrm>
        </p:spPr>
        <p:txBody>
          <a:bodyPr/>
          <a:lstStyle/>
          <a:p>
            <a:r>
              <a:rPr lang="sv-SE" dirty="0" smtClean="0"/>
              <a:t>Utgå från lokala behov</a:t>
            </a:r>
            <a:endParaRPr lang="sv-SE" dirty="0"/>
          </a:p>
        </p:txBody>
      </p:sp>
      <p:sp>
        <p:nvSpPr>
          <p:cNvPr id="3" name="Platshållare för text 2"/>
          <p:cNvSpPr>
            <a:spLocks noGrp="1"/>
          </p:cNvSpPr>
          <p:nvPr>
            <p:ph idx="1"/>
          </p:nvPr>
        </p:nvSpPr>
        <p:spPr>
          <a:xfrm>
            <a:off x="1773388" y="1877262"/>
            <a:ext cx="8580582" cy="3601527"/>
          </a:xfrm>
        </p:spPr>
        <p:txBody>
          <a:bodyPr/>
          <a:lstStyle/>
          <a:p>
            <a:pPr marL="0" indent="0">
              <a:buNone/>
            </a:pPr>
            <a:r>
              <a:rPr lang="sv-SE" dirty="0" smtClean="0"/>
              <a:t>När förarbetet är gjort är det dags att ta fram innehållet till broschyren. Utgå ifrån era egna lokala behov och vad som är mest centralt för just era invånare att känna till. Vad av detta bör ingå i er broschyr och vad kan finnas på er webbplats? </a:t>
            </a:r>
          </a:p>
          <a:p>
            <a:pPr marL="0" indent="0">
              <a:buNone/>
            </a:pPr>
            <a:r>
              <a:rPr lang="sv-SE" dirty="0" smtClean="0"/>
              <a:t>På kommande sidor finns utdrag från lokala broschyrer från kommuner och länsstyrelser. Ni hittar dessa broschyrer och många fler på </a:t>
            </a:r>
            <a:r>
              <a:rPr lang="sv-SE" dirty="0" smtClean="0">
                <a:hlinkClick r:id="rId2"/>
              </a:rPr>
              <a:t>msb.se</a:t>
            </a:r>
            <a:r>
              <a:rPr lang="sv-SE" dirty="0" smtClean="0"/>
              <a:t>.</a:t>
            </a:r>
          </a:p>
          <a:p>
            <a:pPr marL="0" indent="0">
              <a:buNone/>
            </a:pPr>
            <a:endParaRPr lang="sv-SE" dirty="0" smtClean="0"/>
          </a:p>
          <a:p>
            <a:pPr marL="0" indent="0">
              <a:buNone/>
            </a:pPr>
            <a:endParaRPr lang="sv-SE" dirty="0"/>
          </a:p>
        </p:txBody>
      </p:sp>
    </p:spTree>
    <p:extLst>
      <p:ext uri="{BB962C8B-B14F-4D97-AF65-F5344CB8AC3E}">
        <p14:creationId xmlns:p14="http://schemas.microsoft.com/office/powerpoint/2010/main" val="4290377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98006" y="469369"/>
            <a:ext cx="9773000" cy="966397"/>
          </a:xfrm>
        </p:spPr>
        <p:txBody>
          <a:bodyPr/>
          <a:lstStyle/>
          <a:p>
            <a:r>
              <a:rPr lang="sv-SE" dirty="0" smtClean="0"/>
              <a:t>Exempel på innehåll som kan ingå i broschyren</a:t>
            </a:r>
            <a:r>
              <a:rPr lang="sv-SE" dirty="0"/>
              <a:t/>
            </a:r>
            <a:br>
              <a:rPr lang="sv-SE" dirty="0"/>
            </a:br>
            <a:endParaRPr lang="sv-SE" dirty="0"/>
          </a:p>
        </p:txBody>
      </p:sp>
      <p:grpSp>
        <p:nvGrpSpPr>
          <p:cNvPr id="8" name="Grupp 7"/>
          <p:cNvGrpSpPr/>
          <p:nvPr/>
        </p:nvGrpSpPr>
        <p:grpSpPr>
          <a:xfrm>
            <a:off x="1423686" y="1275781"/>
            <a:ext cx="9292636" cy="5187793"/>
            <a:chOff x="1423686" y="1275781"/>
            <a:chExt cx="9292636" cy="5187793"/>
          </a:xfrm>
        </p:grpSpPr>
        <p:sp>
          <p:nvSpPr>
            <p:cNvPr id="6" name="Textruta 1" descr="Faktaruta. Text kan ej läsas upp"/>
            <p:cNvSpPr txBox="1"/>
            <p:nvPr/>
          </p:nvSpPr>
          <p:spPr>
            <a:xfrm>
              <a:off x="1423686" y="1275781"/>
              <a:ext cx="9292636" cy="5159744"/>
            </a:xfrm>
            <a:prstGeom prst="rect">
              <a:avLst/>
            </a:prstGeom>
            <a:solidFill>
              <a:srgbClr val="E4E4E1"/>
            </a:solidFill>
            <a:ln w="6350">
              <a:noFill/>
            </a:ln>
          </p:spPr>
          <p:txBody>
            <a:bodyPr rot="0" spcFirstLastPara="0" vert="horz" wrap="square" lIns="252000" tIns="360000" rIns="180000" bIns="252000" numCol="1" spcCol="0" rtlCol="0" fromWordArt="0" anchor="t" anchorCtr="0" forceAA="0" compatLnSpc="1">
              <a:prstTxWarp prst="textNoShape">
                <a:avLst/>
              </a:prstTxWarp>
              <a:noAutofit/>
            </a:bodyPr>
            <a:lstStyle/>
            <a:p>
              <a:pPr>
                <a:lnSpc>
                  <a:spcPct val="107000"/>
                </a:lnSpc>
                <a:spcAft>
                  <a:spcPts val="600"/>
                </a:spcAft>
              </a:pPr>
              <a:endParaRPr lang="sv-SE"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cxnSp>
          <p:nvCxnSpPr>
            <p:cNvPr id="7" name="Rak koppling 6"/>
            <p:cNvCxnSpPr/>
            <p:nvPr/>
          </p:nvCxnSpPr>
          <p:spPr>
            <a:xfrm flipV="1">
              <a:off x="1423686" y="6435525"/>
              <a:ext cx="9292636" cy="28049"/>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Platshållare för innehåll 2"/>
          <p:cNvSpPr>
            <a:spLocks noGrp="1"/>
          </p:cNvSpPr>
          <p:nvPr>
            <p:ph sz="half" idx="1"/>
          </p:nvPr>
        </p:nvSpPr>
        <p:spPr>
          <a:xfrm>
            <a:off x="1735578" y="1595752"/>
            <a:ext cx="4000591" cy="3834000"/>
          </a:xfrm>
        </p:spPr>
        <p:txBody>
          <a:bodyPr/>
          <a:lstStyle/>
          <a:p>
            <a:r>
              <a:rPr lang="sv-SE" sz="1800" dirty="0" smtClean="0"/>
              <a:t>Inledning</a:t>
            </a:r>
            <a:endParaRPr lang="sv-SE" sz="1800" dirty="0"/>
          </a:p>
          <a:p>
            <a:r>
              <a:rPr lang="sv-SE" sz="1800" dirty="0" smtClean="0"/>
              <a:t>Kommunens </a:t>
            </a:r>
            <a:r>
              <a:rPr lang="sv-SE" sz="1800" dirty="0"/>
              <a:t>ansvar</a:t>
            </a:r>
          </a:p>
          <a:p>
            <a:r>
              <a:rPr lang="sv-SE" sz="1800" dirty="0"/>
              <a:t>Ditt </a:t>
            </a:r>
            <a:r>
              <a:rPr lang="sv-SE" sz="1800" dirty="0" smtClean="0"/>
              <a:t>ansvar</a:t>
            </a:r>
          </a:p>
          <a:p>
            <a:r>
              <a:rPr lang="sv-SE" sz="1800" dirty="0"/>
              <a:t>Du är en del av </a:t>
            </a:r>
            <a:r>
              <a:rPr lang="sv-SE" sz="1800" dirty="0" smtClean="0"/>
              <a:t>totalförsvaret</a:t>
            </a:r>
          </a:p>
          <a:p>
            <a:r>
              <a:rPr lang="sv-SE" sz="1800" dirty="0"/>
              <a:t>Lokala risker</a:t>
            </a:r>
          </a:p>
          <a:p>
            <a:r>
              <a:rPr lang="sv-SE" sz="1800" dirty="0" smtClean="0"/>
              <a:t>Information </a:t>
            </a:r>
            <a:r>
              <a:rPr lang="sv-SE" sz="1800" dirty="0"/>
              <a:t>vid en </a:t>
            </a:r>
            <a:r>
              <a:rPr lang="sv-SE" sz="1800" dirty="0" smtClean="0"/>
              <a:t>kris</a:t>
            </a:r>
          </a:p>
          <a:p>
            <a:r>
              <a:rPr lang="sv-SE" sz="1800" dirty="0" smtClean="0"/>
              <a:t>Desinformation</a:t>
            </a:r>
            <a:endParaRPr lang="sv-SE" sz="1800" dirty="0"/>
          </a:p>
          <a:p>
            <a:r>
              <a:rPr lang="sv-SE" sz="1800" dirty="0" smtClean="0"/>
              <a:t>Varningssystem </a:t>
            </a:r>
            <a:r>
              <a:rPr lang="sv-SE" sz="1800" dirty="0"/>
              <a:t>vid kris och </a:t>
            </a:r>
            <a:r>
              <a:rPr lang="sv-SE" sz="1800" dirty="0" smtClean="0"/>
              <a:t>krig</a:t>
            </a:r>
          </a:p>
          <a:p>
            <a:r>
              <a:rPr lang="sv-SE" sz="1800" dirty="0"/>
              <a:t>Trygghetspunkter</a:t>
            </a:r>
          </a:p>
          <a:p>
            <a:r>
              <a:rPr lang="sv-SE" sz="1800" dirty="0" smtClean="0"/>
              <a:t>Skyddsrum och skyddande utrymmen</a:t>
            </a:r>
          </a:p>
          <a:p>
            <a:r>
              <a:rPr lang="sv-SE" sz="1800" dirty="0" smtClean="0"/>
              <a:t>Utrymning (evakuering)</a:t>
            </a:r>
            <a:endParaRPr lang="sv-SE" sz="1800" dirty="0"/>
          </a:p>
          <a:p>
            <a:endParaRPr lang="sv-SE" sz="1800" dirty="0"/>
          </a:p>
        </p:txBody>
      </p:sp>
      <p:sp>
        <p:nvSpPr>
          <p:cNvPr id="4" name="Platshållare för innehåll 3"/>
          <p:cNvSpPr>
            <a:spLocks noGrp="1"/>
          </p:cNvSpPr>
          <p:nvPr>
            <p:ph sz="half" idx="2"/>
          </p:nvPr>
        </p:nvSpPr>
        <p:spPr>
          <a:xfrm>
            <a:off x="5867231" y="1596880"/>
            <a:ext cx="4131654" cy="3834000"/>
          </a:xfrm>
        </p:spPr>
        <p:txBody>
          <a:bodyPr/>
          <a:lstStyle/>
          <a:p>
            <a:r>
              <a:rPr lang="sv-SE" sz="1800" dirty="0" smtClean="0"/>
              <a:t>Terrorhot</a:t>
            </a:r>
            <a:endParaRPr lang="sv-SE" sz="1800" dirty="0"/>
          </a:p>
          <a:p>
            <a:r>
              <a:rPr lang="sv-SE" sz="1800" dirty="0"/>
              <a:t>För dig med funktionsnedsättning</a:t>
            </a:r>
          </a:p>
          <a:p>
            <a:r>
              <a:rPr lang="sv-SE" sz="1800" dirty="0" smtClean="0"/>
              <a:t>Mat</a:t>
            </a:r>
          </a:p>
          <a:p>
            <a:r>
              <a:rPr lang="sv-SE" sz="1800" dirty="0" smtClean="0"/>
              <a:t>Vatten</a:t>
            </a:r>
            <a:endParaRPr lang="sv-SE" sz="1800" dirty="0"/>
          </a:p>
          <a:p>
            <a:r>
              <a:rPr lang="sv-SE" sz="1800" dirty="0"/>
              <a:t>Värme</a:t>
            </a:r>
          </a:p>
          <a:p>
            <a:r>
              <a:rPr lang="sv-SE" sz="1800" dirty="0"/>
              <a:t>Toalett och hygien</a:t>
            </a:r>
          </a:p>
          <a:p>
            <a:r>
              <a:rPr lang="sv-SE" sz="1800" dirty="0" smtClean="0"/>
              <a:t>Djur</a:t>
            </a:r>
          </a:p>
          <a:p>
            <a:r>
              <a:rPr lang="sv-SE" sz="1800" dirty="0" smtClean="0"/>
              <a:t>Första hjälpen</a:t>
            </a:r>
            <a:endParaRPr lang="sv-SE" sz="1800" dirty="0"/>
          </a:p>
          <a:p>
            <a:r>
              <a:rPr lang="sv-SE" sz="1800" dirty="0"/>
              <a:t>Öva!</a:t>
            </a:r>
          </a:p>
          <a:p>
            <a:r>
              <a:rPr lang="sv-SE" sz="1800" dirty="0"/>
              <a:t>Engagera dig</a:t>
            </a:r>
          </a:p>
          <a:p>
            <a:r>
              <a:rPr lang="sv-SE" sz="1800" dirty="0" smtClean="0"/>
              <a:t>Checklistor</a:t>
            </a:r>
          </a:p>
          <a:p>
            <a:r>
              <a:rPr lang="sv-SE" sz="1800" dirty="0" smtClean="0"/>
              <a:t>Viktiga telefonnummer</a:t>
            </a:r>
            <a:endParaRPr lang="sv-SE" sz="1800" dirty="0"/>
          </a:p>
          <a:p>
            <a:endParaRPr lang="sv-SE" dirty="0"/>
          </a:p>
        </p:txBody>
      </p:sp>
    </p:spTree>
    <p:extLst>
      <p:ext uri="{BB962C8B-B14F-4D97-AF65-F5344CB8AC3E}">
        <p14:creationId xmlns:p14="http://schemas.microsoft.com/office/powerpoint/2010/main" val="3906953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22109" y="1149973"/>
            <a:ext cx="4672626" cy="943824"/>
          </a:xfrm>
        </p:spPr>
        <p:txBody>
          <a:bodyPr/>
          <a:lstStyle/>
          <a:p>
            <a:r>
              <a:rPr lang="sv-SE" dirty="0" smtClean="0"/>
              <a:t>Omslag</a:t>
            </a:r>
            <a:endParaRPr lang="sv-SE" dirty="0"/>
          </a:p>
        </p:txBody>
      </p:sp>
      <p:sp>
        <p:nvSpPr>
          <p:cNvPr id="4" name="Platshållare för text 3"/>
          <p:cNvSpPr>
            <a:spLocks noGrp="1"/>
          </p:cNvSpPr>
          <p:nvPr>
            <p:ph type="body" sz="quarter" idx="10"/>
          </p:nvPr>
        </p:nvSpPr>
        <p:spPr>
          <a:xfrm>
            <a:off x="6022109" y="2267639"/>
            <a:ext cx="4672777" cy="3833813"/>
          </a:xfrm>
        </p:spPr>
        <p:txBody>
          <a:bodyPr/>
          <a:lstStyle/>
          <a:p>
            <a:pPr marL="0" indent="0">
              <a:buNone/>
            </a:pPr>
            <a:r>
              <a:rPr lang="sv-SE" sz="2200" dirty="0" smtClean="0"/>
              <a:t>Redan på omslaget bör det tydligt framgå att det är extra viktig information om beredskap för kris och krig. </a:t>
            </a:r>
          </a:p>
          <a:p>
            <a:pPr marL="0" indent="0">
              <a:buNone/>
            </a:pPr>
            <a:r>
              <a:rPr lang="sv-SE" sz="2200" dirty="0" smtClean="0"/>
              <a:t>Visa gärna på den lokala anknytningen, exempelvis genom rubrik- och bildval.</a:t>
            </a:r>
            <a:endParaRPr lang="sv-SE" sz="2200" dirty="0"/>
          </a:p>
        </p:txBody>
      </p:sp>
      <p:sp>
        <p:nvSpPr>
          <p:cNvPr id="10" name="Rektangel 9"/>
          <p:cNvSpPr/>
          <p:nvPr/>
        </p:nvSpPr>
        <p:spPr>
          <a:xfrm>
            <a:off x="6096000" y="6234564"/>
            <a:ext cx="4350327" cy="492443"/>
          </a:xfrm>
          <a:prstGeom prst="rect">
            <a:avLst/>
          </a:prstGeom>
        </p:spPr>
        <p:txBody>
          <a:bodyPr wrap="square">
            <a:spAutoFit/>
          </a:bodyPr>
          <a:lstStyle/>
          <a:p>
            <a:r>
              <a:rPr lang="sv-SE" sz="1300" i="1" dirty="0" smtClean="0"/>
              <a:t>Bild: Är </a:t>
            </a:r>
            <a:r>
              <a:rPr lang="sv-SE" sz="1300" i="1" dirty="0"/>
              <a:t>du beredd? - i händelse av kris och krig, </a:t>
            </a:r>
            <a:r>
              <a:rPr lang="sv-SE" sz="1300" i="1" dirty="0" smtClean="0"/>
              <a:t>från </a:t>
            </a:r>
            <a:r>
              <a:rPr lang="sv-SE" sz="1300" i="1" dirty="0"/>
              <a:t>Borlänge kommun</a:t>
            </a:r>
            <a:r>
              <a:rPr lang="sv-SE" sz="1300" i="1" dirty="0" smtClean="0"/>
              <a:t>.</a:t>
            </a:r>
            <a:endParaRPr lang="sv-SE" sz="1300" i="1" dirty="0"/>
          </a:p>
        </p:txBody>
      </p:sp>
      <p:sp>
        <p:nvSpPr>
          <p:cNvPr id="9" name="Platshållare för bild 8"/>
          <p:cNvSpPr>
            <a:spLocks noGrp="1"/>
          </p:cNvSpPr>
          <p:nvPr>
            <p:ph type="pic" idx="1"/>
          </p:nvPr>
        </p:nvSpPr>
        <p:spPr>
          <a:xfrm>
            <a:off x="0" y="0"/>
            <a:ext cx="4859478" cy="6857999"/>
          </a:xfrm>
        </p:spPr>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694" y="0"/>
            <a:ext cx="4833784" cy="6858000"/>
          </a:xfrm>
          <a:prstGeom prst="rect">
            <a:avLst/>
          </a:prstGeom>
          <a:ln w="3175">
            <a:solidFill>
              <a:schemeClr val="bg1">
                <a:lumMod val="85000"/>
              </a:schemeClr>
            </a:solidFill>
          </a:ln>
        </p:spPr>
      </p:pic>
    </p:spTree>
    <p:extLst>
      <p:ext uri="{BB962C8B-B14F-4D97-AF65-F5344CB8AC3E}">
        <p14:creationId xmlns:p14="http://schemas.microsoft.com/office/powerpoint/2010/main" val="1942083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Inledning</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a:t>I inledningen kan ni förklara syftet med </a:t>
            </a:r>
            <a:r>
              <a:rPr lang="sv-SE" sz="2200" dirty="0" smtClean="0"/>
              <a:t>den lokala broschyren om kris och krig. </a:t>
            </a:r>
          </a:p>
          <a:p>
            <a:pPr marL="0" indent="0">
              <a:buNone/>
            </a:pPr>
            <a:r>
              <a:rPr lang="sv-SE" sz="2200" dirty="0" smtClean="0"/>
              <a:t>För </a:t>
            </a:r>
            <a:r>
              <a:rPr lang="sv-SE" sz="2200" dirty="0"/>
              <a:t>att hålla nere antalet sidor </a:t>
            </a:r>
            <a:r>
              <a:rPr lang="sv-SE" sz="2200" dirty="0" smtClean="0"/>
              <a:t>kan ni hänvisa </a:t>
            </a:r>
            <a:r>
              <a:rPr lang="sv-SE" sz="2200" dirty="0"/>
              <a:t>till MSB:s broschyr </a:t>
            </a:r>
            <a:r>
              <a:rPr lang="sv-SE" sz="2200" i="1" dirty="0"/>
              <a:t>Om krisen eller kriget kommer</a:t>
            </a:r>
            <a:r>
              <a:rPr lang="sv-SE" sz="2200" dirty="0"/>
              <a:t> </a:t>
            </a:r>
            <a:r>
              <a:rPr lang="sv-SE" sz="2200" dirty="0" smtClean="0"/>
              <a:t>. Den finns på </a:t>
            </a:r>
            <a:r>
              <a:rPr lang="sv-SE" sz="2200" dirty="0" smtClean="0">
                <a:hlinkClick r:id="rId2"/>
              </a:rPr>
              <a:t>msb.se</a:t>
            </a:r>
            <a:r>
              <a:rPr lang="sv-SE" sz="2200" dirty="0" smtClean="0"/>
              <a:t>, där den även kan beställas i tryckt version. Broschyren finns på </a:t>
            </a:r>
            <a:r>
              <a:rPr lang="sv-SE" sz="2200" dirty="0"/>
              <a:t>svenska, lättläst svenska, inläst på svenska och engelska, på </a:t>
            </a:r>
            <a:r>
              <a:rPr lang="sv-SE" sz="2200" dirty="0" smtClean="0"/>
              <a:t>teckenspråk, </a:t>
            </a:r>
            <a:r>
              <a:rPr lang="sv-SE" sz="2200" dirty="0"/>
              <a:t>i </a:t>
            </a:r>
            <a:r>
              <a:rPr lang="sv-SE" sz="2200" dirty="0" smtClean="0"/>
              <a:t>punktskrift och </a:t>
            </a:r>
            <a:r>
              <a:rPr lang="sv-SE" sz="2200" dirty="0"/>
              <a:t>översatt till </a:t>
            </a:r>
            <a:r>
              <a:rPr lang="sv-SE" sz="2200" dirty="0" smtClean="0"/>
              <a:t>ett flertal </a:t>
            </a:r>
            <a:r>
              <a:rPr lang="sv-SE" sz="2200" dirty="0"/>
              <a:t>språk</a:t>
            </a:r>
            <a:r>
              <a:rPr lang="sv-SE" sz="2200" dirty="0" smtClean="0"/>
              <a:t>. </a:t>
            </a:r>
            <a:endParaRPr lang="sv-SE" sz="2200" dirty="0"/>
          </a:p>
          <a:p>
            <a:pPr marL="0" indent="0">
              <a:buNone/>
            </a:pPr>
            <a:endParaRPr lang="sv-SE" dirty="0"/>
          </a:p>
        </p:txBody>
      </p:sp>
      <p:sp>
        <p:nvSpPr>
          <p:cNvPr id="6" name="Rektangel 5"/>
          <p:cNvSpPr/>
          <p:nvPr/>
        </p:nvSpPr>
        <p:spPr>
          <a:xfrm>
            <a:off x="5938981" y="6217420"/>
            <a:ext cx="4812145" cy="492443"/>
          </a:xfrm>
          <a:prstGeom prst="rect">
            <a:avLst/>
          </a:prstGeom>
        </p:spPr>
        <p:txBody>
          <a:bodyPr wrap="square">
            <a:spAutoFit/>
          </a:bodyPr>
          <a:lstStyle/>
          <a:p>
            <a:r>
              <a:rPr lang="sv-SE" sz="1300" i="1" dirty="0" smtClean="0"/>
              <a:t>Bild: Är </a:t>
            </a:r>
            <a:r>
              <a:rPr lang="sv-SE" sz="1300" i="1" dirty="0"/>
              <a:t>du beredd? - i händelse av kris och krig, </a:t>
            </a:r>
            <a:endParaRPr lang="sv-SE" sz="1300" i="1" dirty="0" smtClean="0"/>
          </a:p>
          <a:p>
            <a:r>
              <a:rPr lang="sv-SE" sz="1300" i="1" dirty="0" smtClean="0"/>
              <a:t>från </a:t>
            </a:r>
            <a:r>
              <a:rPr lang="sv-SE" sz="1300" i="1" dirty="0"/>
              <a:t>Borlänge kommun</a:t>
            </a:r>
            <a:r>
              <a:rPr lang="sv-SE" sz="1300" i="1" dirty="0" smtClean="0"/>
              <a:t>.</a:t>
            </a:r>
            <a:endParaRPr lang="sv-SE" sz="1300" i="1" dirty="0"/>
          </a:p>
        </p:txBody>
      </p:sp>
      <p:pic>
        <p:nvPicPr>
          <p:cNvPr id="10" name="Platshållare för bild 9"/>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t="1421" b="1421"/>
          <a:stretch>
            <a:fillRect/>
          </a:stretch>
        </p:blipFill>
        <p:spPr>
          <a:xfrm>
            <a:off x="0" y="0"/>
            <a:ext cx="4975225" cy="6858000"/>
          </a:xfrm>
        </p:spPr>
      </p:pic>
    </p:spTree>
    <p:extLst>
      <p:ext uri="{BB962C8B-B14F-4D97-AF65-F5344CB8AC3E}">
        <p14:creationId xmlns:p14="http://schemas.microsoft.com/office/powerpoint/2010/main" val="361774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Kommunens ansvar</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Om ni informerar om det ansvar som kommunen och övriga samhället har blir det lättare för invånarna att se sin egen roll. </a:t>
            </a:r>
          </a:p>
          <a:p>
            <a:pPr marL="0" indent="0">
              <a:buNone/>
            </a:pPr>
            <a:r>
              <a:rPr lang="sv-SE" sz="2200" dirty="0" smtClean="0"/>
              <a:t>Det kan också ge ökad trygghet och acceptans för att alla behöver ha en egen beredskap. </a:t>
            </a:r>
          </a:p>
          <a:p>
            <a:pPr marL="0" indent="0">
              <a:buNone/>
            </a:pPr>
            <a:endParaRPr lang="sv-SE" dirty="0"/>
          </a:p>
        </p:txBody>
      </p:sp>
      <p:sp>
        <p:nvSpPr>
          <p:cNvPr id="6" name="Rektangel 5"/>
          <p:cNvSpPr/>
          <p:nvPr/>
        </p:nvSpPr>
        <p:spPr>
          <a:xfrm>
            <a:off x="5938981" y="6217420"/>
            <a:ext cx="4812145" cy="292388"/>
          </a:xfrm>
          <a:prstGeom prst="rect">
            <a:avLst/>
          </a:prstGeom>
        </p:spPr>
        <p:txBody>
          <a:bodyPr wrap="square">
            <a:spAutoFit/>
          </a:bodyPr>
          <a:lstStyle/>
          <a:p>
            <a:r>
              <a:rPr lang="sv-SE" sz="1300" i="1" dirty="0" smtClean="0"/>
              <a:t>Bild</a:t>
            </a:r>
            <a:r>
              <a:rPr lang="sv-SE" sz="1300" i="1" dirty="0"/>
              <a:t>: Om </a:t>
            </a:r>
            <a:r>
              <a:rPr lang="sv-SE" sz="1300" i="1" dirty="0" smtClean="0"/>
              <a:t>din säkerhet, från Alvesta kommun. </a:t>
            </a:r>
            <a:endParaRPr lang="sv-SE" sz="1300" i="1" dirty="0"/>
          </a:p>
        </p:txBody>
      </p:sp>
      <p:pic>
        <p:nvPicPr>
          <p:cNvPr id="5" name="Platshållare för bild 4"/>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t="681" b="681"/>
          <a:stretch>
            <a:fillRect/>
          </a:stretch>
        </p:blipFill>
        <p:spPr>
          <a:xfrm>
            <a:off x="0" y="0"/>
            <a:ext cx="4913313" cy="6858000"/>
          </a:xfrm>
          <a:ln w="3175">
            <a:solidFill>
              <a:schemeClr val="bg1">
                <a:lumMod val="85000"/>
              </a:schemeClr>
            </a:solidFill>
          </a:ln>
        </p:spPr>
      </p:pic>
    </p:spTree>
    <p:extLst>
      <p:ext uri="{BB962C8B-B14F-4D97-AF65-F5344CB8AC3E}">
        <p14:creationId xmlns:p14="http://schemas.microsoft.com/office/powerpoint/2010/main" val="1507289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168665"/>
            <a:ext cx="5383591" cy="943824"/>
          </a:xfrm>
        </p:spPr>
        <p:txBody>
          <a:bodyPr/>
          <a:lstStyle/>
          <a:p>
            <a:r>
              <a:rPr lang="sv-SE" dirty="0" smtClean="0"/>
              <a:t>Ditt ansvar</a:t>
            </a:r>
            <a:endParaRPr lang="sv-SE" dirty="0"/>
          </a:p>
        </p:txBody>
      </p:sp>
      <p:sp>
        <p:nvSpPr>
          <p:cNvPr id="4" name="Platshållare för text 3"/>
          <p:cNvSpPr>
            <a:spLocks noGrp="1"/>
          </p:cNvSpPr>
          <p:nvPr>
            <p:ph type="body" sz="quarter" idx="10"/>
          </p:nvPr>
        </p:nvSpPr>
        <p:spPr>
          <a:xfrm>
            <a:off x="5841998" y="1112489"/>
            <a:ext cx="5360502" cy="3833813"/>
          </a:xfrm>
        </p:spPr>
        <p:txBody>
          <a:bodyPr/>
          <a:lstStyle/>
          <a:p>
            <a:pPr marL="0" indent="0">
              <a:buNone/>
            </a:pPr>
            <a:r>
              <a:rPr lang="sv-SE" sz="2200" dirty="0"/>
              <a:t>Det är </a:t>
            </a:r>
            <a:r>
              <a:rPr lang="sv-SE" sz="2200" dirty="0" smtClean="0"/>
              <a:t>naturligt </a:t>
            </a:r>
            <a:r>
              <a:rPr lang="sv-SE" sz="2200" dirty="0"/>
              <a:t>att känna oro när vi tänker på kriser och krig. Det kan därför vara bra </a:t>
            </a:r>
            <a:r>
              <a:rPr lang="sv-SE" sz="2200" dirty="0" smtClean="0"/>
              <a:t>att </a:t>
            </a:r>
            <a:r>
              <a:rPr lang="sv-SE" sz="2200" dirty="0"/>
              <a:t>betona vikten av att förbereda </a:t>
            </a:r>
            <a:r>
              <a:rPr lang="sv-SE" sz="2200" dirty="0" smtClean="0"/>
              <a:t>sig och därmed få ökad trygghet.</a:t>
            </a:r>
          </a:p>
          <a:p>
            <a:pPr marL="0" indent="0">
              <a:buNone/>
            </a:pPr>
            <a:r>
              <a:rPr lang="sv-SE" sz="2200" dirty="0" smtClean="0"/>
              <a:t>Ni kan även utgå från det som står i </a:t>
            </a:r>
            <a:r>
              <a:rPr lang="sv-SE" sz="2200" dirty="0" smtClean="0">
                <a:hlinkClick r:id="rId2"/>
              </a:rPr>
              <a:t>Totalförsvarspropositionen 2021-2025 </a:t>
            </a:r>
            <a:r>
              <a:rPr lang="sv-SE" sz="2200" dirty="0" smtClean="0"/>
              <a:t>(sid 134) om att den enskilda individen bör ta ansvar för den egna försörjningen under en vecka, om hen har förutsättningar och resurser till det.   </a:t>
            </a:r>
          </a:p>
          <a:p>
            <a:pPr marL="0" indent="0">
              <a:buNone/>
            </a:pPr>
            <a:r>
              <a:rPr lang="sv-SE" sz="2200" dirty="0" smtClean="0"/>
              <a:t>Upplys även om var de kan få stöd om de känner oro. </a:t>
            </a:r>
            <a:endParaRPr lang="sv-SE" sz="2200" dirty="0"/>
          </a:p>
        </p:txBody>
      </p:sp>
      <p:sp>
        <p:nvSpPr>
          <p:cNvPr id="6" name="Rektangel 5"/>
          <p:cNvSpPr/>
          <p:nvPr/>
        </p:nvSpPr>
        <p:spPr>
          <a:xfrm>
            <a:off x="5938981" y="6217420"/>
            <a:ext cx="4812145" cy="292388"/>
          </a:xfrm>
          <a:prstGeom prst="rect">
            <a:avLst/>
          </a:prstGeom>
        </p:spPr>
        <p:txBody>
          <a:bodyPr wrap="square">
            <a:spAutoFit/>
          </a:bodyPr>
          <a:lstStyle/>
          <a:p>
            <a:r>
              <a:rPr lang="sv-SE" sz="1300" i="1" dirty="0" smtClean="0"/>
              <a:t>Bild</a:t>
            </a:r>
            <a:r>
              <a:rPr lang="sv-SE" sz="1300" i="1" dirty="0"/>
              <a:t>: Om krisen kommer till Lidingö, från Lidingö stad. </a:t>
            </a:r>
          </a:p>
        </p:txBody>
      </p:sp>
      <p:pic>
        <p:nvPicPr>
          <p:cNvPr id="10" name="Platshållare för bild 9"/>
          <p:cNvPicPr>
            <a:picLocks noGrp="1"/>
          </p:cNvPicPr>
          <p:nvPr>
            <p:ph type="pic" idx="1"/>
          </p:nvPr>
        </p:nvPicPr>
        <p:blipFill>
          <a:blip r:embed="rId3"/>
          <a:srcRect t="1581" b="1581"/>
          <a:stretch>
            <a:fillRect/>
          </a:stretch>
        </p:blipFill>
        <p:spPr>
          <a:xfrm>
            <a:off x="0" y="0"/>
            <a:ext cx="5264150" cy="6858000"/>
          </a:xfrm>
          <a:prstGeom prst="rect">
            <a:avLst/>
          </a:prstGeom>
          <a:ln w="3175">
            <a:solidFill>
              <a:schemeClr val="bg1">
                <a:lumMod val="85000"/>
              </a:schemeClr>
            </a:solidFill>
          </a:ln>
        </p:spPr>
      </p:pic>
    </p:spTree>
    <p:extLst>
      <p:ext uri="{BB962C8B-B14F-4D97-AF65-F5344CB8AC3E}">
        <p14:creationId xmlns:p14="http://schemas.microsoft.com/office/powerpoint/2010/main" val="3899688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889367"/>
            <a:ext cx="5383591" cy="943824"/>
          </a:xfrm>
        </p:spPr>
        <p:txBody>
          <a:bodyPr/>
          <a:lstStyle/>
          <a:p>
            <a:r>
              <a:rPr lang="sv-SE" dirty="0" smtClean="0"/>
              <a:t>Du är en del av totalförsvaret</a:t>
            </a:r>
            <a:endParaRPr lang="sv-SE" dirty="0"/>
          </a:p>
        </p:txBody>
      </p:sp>
      <p:sp>
        <p:nvSpPr>
          <p:cNvPr id="4" name="Platshållare för text 3"/>
          <p:cNvSpPr>
            <a:spLocks noGrp="1"/>
          </p:cNvSpPr>
          <p:nvPr>
            <p:ph type="body" sz="quarter" idx="10"/>
          </p:nvPr>
        </p:nvSpPr>
        <p:spPr>
          <a:xfrm>
            <a:off x="5818909" y="2047801"/>
            <a:ext cx="5006109" cy="3833813"/>
          </a:xfrm>
        </p:spPr>
        <p:txBody>
          <a:bodyPr/>
          <a:lstStyle/>
          <a:p>
            <a:pPr marL="0" indent="0">
              <a:buNone/>
            </a:pPr>
            <a:r>
              <a:rPr lang="sv-SE" sz="2200" dirty="0"/>
              <a:t>Även om ni hänvisar till MSB:s broschyr </a:t>
            </a:r>
            <a:r>
              <a:rPr lang="sv-SE" sz="2200" i="1" dirty="0" smtClean="0"/>
              <a:t>Om krisen eller kriget kommer</a:t>
            </a:r>
            <a:r>
              <a:rPr lang="sv-SE" sz="2200" dirty="0"/>
              <a:t> </a:t>
            </a:r>
            <a:r>
              <a:rPr lang="sv-SE" sz="2200" dirty="0" smtClean="0"/>
              <a:t>kan </a:t>
            </a:r>
            <a:r>
              <a:rPr lang="sv-SE" sz="2200" dirty="0"/>
              <a:t>det vara bra att upprepa viss information från </a:t>
            </a:r>
            <a:r>
              <a:rPr lang="sv-SE" sz="2200" dirty="0" smtClean="0"/>
              <a:t>den. </a:t>
            </a:r>
          </a:p>
          <a:p>
            <a:pPr marL="0" indent="0">
              <a:buNone/>
            </a:pPr>
            <a:r>
              <a:rPr lang="sv-SE" sz="2200" dirty="0" smtClean="0"/>
              <a:t>Exempelvis </a:t>
            </a:r>
            <a:r>
              <a:rPr lang="sv-SE" sz="2200" dirty="0"/>
              <a:t>att </a:t>
            </a:r>
            <a:r>
              <a:rPr lang="sv-SE" sz="2200" dirty="0" smtClean="0"/>
              <a:t>alla mellan 16 och 70 år </a:t>
            </a:r>
            <a:r>
              <a:rPr lang="sv-SE" sz="2200" dirty="0"/>
              <a:t>ingår i totalförsvaret</a:t>
            </a:r>
            <a:r>
              <a:rPr lang="sv-SE" sz="2200" dirty="0" smtClean="0"/>
              <a:t>.</a:t>
            </a:r>
            <a:r>
              <a:rPr lang="sv-SE" sz="2200" dirty="0"/>
              <a:t> </a:t>
            </a:r>
            <a:r>
              <a:rPr lang="sv-SE" sz="2200" dirty="0" smtClean="0"/>
              <a:t>Det gäller alla som bor i Sverige, oavsett om de är medborgare eller inte.</a:t>
            </a:r>
            <a:endParaRPr lang="sv-SE" sz="2200" dirty="0"/>
          </a:p>
        </p:txBody>
      </p:sp>
      <p:sp>
        <p:nvSpPr>
          <p:cNvPr id="6" name="Rektangel 5"/>
          <p:cNvSpPr/>
          <p:nvPr/>
        </p:nvSpPr>
        <p:spPr>
          <a:xfrm>
            <a:off x="5892799" y="6208184"/>
            <a:ext cx="4756728" cy="523220"/>
          </a:xfrm>
          <a:prstGeom prst="rect">
            <a:avLst/>
          </a:prstGeom>
        </p:spPr>
        <p:txBody>
          <a:bodyPr wrap="square">
            <a:spAutoFit/>
          </a:bodyPr>
          <a:lstStyle/>
          <a:p>
            <a:r>
              <a:rPr lang="sv-SE" sz="1300" i="1" dirty="0" smtClean="0"/>
              <a:t>Bild: </a:t>
            </a:r>
            <a:r>
              <a:rPr lang="sv-SE" sz="1400" i="1" dirty="0"/>
              <a:t>Var förberedd om krisen eller kriget </a:t>
            </a:r>
            <a:r>
              <a:rPr lang="sv-SE" sz="1400" i="1" dirty="0" smtClean="0"/>
              <a:t>kommer, från Norrköpings kommun.</a:t>
            </a:r>
            <a:endParaRPr lang="sv-SE" sz="1300" i="1" dirty="0"/>
          </a:p>
        </p:txBody>
      </p:sp>
      <p:pic>
        <p:nvPicPr>
          <p:cNvPr id="5" name="Platshållare för bild 4"/>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l="1361" r="1361"/>
          <a:stretch>
            <a:fillRect/>
          </a:stretch>
        </p:blipFill>
        <p:spPr>
          <a:xfrm>
            <a:off x="0" y="0"/>
            <a:ext cx="4702175" cy="6858000"/>
          </a:xfrm>
          <a:ln w="3175">
            <a:solidFill>
              <a:schemeClr val="bg1">
                <a:lumMod val="85000"/>
              </a:schemeClr>
            </a:solidFill>
          </a:ln>
        </p:spPr>
      </p:pic>
    </p:spTree>
    <p:extLst>
      <p:ext uri="{BB962C8B-B14F-4D97-AF65-F5344CB8AC3E}">
        <p14:creationId xmlns:p14="http://schemas.microsoft.com/office/powerpoint/2010/main" val="4100775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Lokala risker</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a:t>Det finns risker som är mer troliga att uppstå i vissa delar av landet, beroende på bland annat omgivning och klimat. </a:t>
            </a:r>
            <a:endParaRPr lang="sv-SE" sz="2200" dirty="0" smtClean="0"/>
          </a:p>
          <a:p>
            <a:pPr marL="0" indent="0">
              <a:buNone/>
            </a:pPr>
            <a:r>
              <a:rPr lang="sv-SE" sz="2200" dirty="0" smtClean="0"/>
              <a:t>Översvämningar</a:t>
            </a:r>
            <a:r>
              <a:rPr lang="sv-SE" sz="2200" dirty="0"/>
              <a:t>, ras, stormar, skogsbränder, dammolyckor och torka är exempel på sådana risker och kan därför ingå i den lokala </a:t>
            </a:r>
            <a:r>
              <a:rPr lang="sv-SE" sz="2200" dirty="0" smtClean="0"/>
              <a:t>beredskapen.</a:t>
            </a:r>
            <a:endParaRPr lang="sv-SE" sz="2200" dirty="0"/>
          </a:p>
        </p:txBody>
      </p:sp>
      <p:sp>
        <p:nvSpPr>
          <p:cNvPr id="6" name="Rektangel 5"/>
          <p:cNvSpPr/>
          <p:nvPr/>
        </p:nvSpPr>
        <p:spPr>
          <a:xfrm>
            <a:off x="5915890" y="6208184"/>
            <a:ext cx="4812145" cy="292388"/>
          </a:xfrm>
          <a:prstGeom prst="rect">
            <a:avLst/>
          </a:prstGeom>
        </p:spPr>
        <p:txBody>
          <a:bodyPr wrap="square">
            <a:spAutoFit/>
          </a:bodyPr>
          <a:lstStyle/>
          <a:p>
            <a:r>
              <a:rPr lang="sv-SE" sz="1300" i="1" dirty="0" smtClean="0"/>
              <a:t>Bild</a:t>
            </a:r>
            <a:r>
              <a:rPr lang="sv-SE" sz="1300" i="1" dirty="0"/>
              <a:t>: Tillsammans om krisen kommer, från Borås stad</a:t>
            </a:r>
          </a:p>
        </p:txBody>
      </p:sp>
      <p:pic>
        <p:nvPicPr>
          <p:cNvPr id="7" name="Platshållare för bild 6"/>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t="778" b="778"/>
          <a:stretch>
            <a:fillRect/>
          </a:stretch>
        </p:blipFill>
        <p:spPr>
          <a:xfrm>
            <a:off x="0" y="0"/>
            <a:ext cx="4910138" cy="6858000"/>
          </a:xfrm>
          <a:ln w="3175">
            <a:solidFill>
              <a:schemeClr val="bg1">
                <a:lumMod val="85000"/>
              </a:schemeClr>
            </a:solidFill>
          </a:ln>
        </p:spPr>
      </p:pic>
    </p:spTree>
    <p:extLst>
      <p:ext uri="{BB962C8B-B14F-4D97-AF65-F5344CB8AC3E}">
        <p14:creationId xmlns:p14="http://schemas.microsoft.com/office/powerpoint/2010/main" val="4216253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727700" y="0"/>
            <a:ext cx="5594873" cy="943824"/>
          </a:xfrm>
        </p:spPr>
        <p:txBody>
          <a:bodyPr/>
          <a:lstStyle/>
          <a:p>
            <a:r>
              <a:rPr lang="sv-SE" dirty="0" smtClean="0"/>
              <a:t>Information vid en kris</a:t>
            </a:r>
            <a:endParaRPr lang="sv-SE" dirty="0"/>
          </a:p>
        </p:txBody>
      </p:sp>
      <p:sp>
        <p:nvSpPr>
          <p:cNvPr id="4" name="Platshållare för text 3"/>
          <p:cNvSpPr>
            <a:spLocks noGrp="1"/>
          </p:cNvSpPr>
          <p:nvPr>
            <p:ph type="body" sz="quarter" idx="10"/>
          </p:nvPr>
        </p:nvSpPr>
        <p:spPr>
          <a:xfrm>
            <a:off x="5727700" y="1158434"/>
            <a:ext cx="5981700" cy="3833813"/>
          </a:xfrm>
        </p:spPr>
        <p:txBody>
          <a:bodyPr/>
          <a:lstStyle/>
          <a:p>
            <a:pPr marL="0" indent="0">
              <a:buNone/>
            </a:pPr>
            <a:r>
              <a:rPr lang="sv-SE" sz="2200" dirty="0" smtClean="0"/>
              <a:t>Tillgång till information är helt central vid en krissituation. Informera om nationella och lokala kanaler, inklusive den lokala frekvensen till </a:t>
            </a:r>
            <a:r>
              <a:rPr lang="sv-SE" sz="2200" dirty="0" smtClean="0">
                <a:hlinkClick r:id="rId2"/>
              </a:rPr>
              <a:t>Sveriges Radio P4</a:t>
            </a:r>
            <a:r>
              <a:rPr lang="sv-SE" sz="2200" dirty="0" smtClean="0"/>
              <a:t>. </a:t>
            </a:r>
          </a:p>
          <a:p>
            <a:pPr marL="0" indent="0">
              <a:buNone/>
            </a:pPr>
            <a:r>
              <a:rPr lang="sv-SE" sz="2200" dirty="0" smtClean="0">
                <a:hlinkClick r:id="rId3"/>
              </a:rPr>
              <a:t>Krisinformation.se</a:t>
            </a:r>
            <a:r>
              <a:rPr lang="sv-SE" sz="2200" dirty="0" smtClean="0"/>
              <a:t> </a:t>
            </a:r>
            <a:r>
              <a:rPr lang="sv-SE" sz="2200" dirty="0"/>
              <a:t>är en viktig källa till aktuell information</a:t>
            </a:r>
            <a:r>
              <a:rPr lang="sv-SE" sz="2200" dirty="0" smtClean="0"/>
              <a:t>. Och på </a:t>
            </a:r>
            <a:r>
              <a:rPr lang="sv-SE" sz="2200" dirty="0">
                <a:hlinkClick r:id="rId4"/>
              </a:rPr>
              <a:t>Lilla Krisinfo </a:t>
            </a:r>
            <a:r>
              <a:rPr lang="sv-SE" sz="2200" dirty="0"/>
              <a:t>finns information som är anpassad för barn och unga. </a:t>
            </a:r>
          </a:p>
          <a:p>
            <a:pPr marL="0" indent="0">
              <a:buNone/>
            </a:pPr>
            <a:r>
              <a:rPr lang="sv-SE" sz="2200" dirty="0" smtClean="0"/>
              <a:t>Eftersom de digitala kanalerna kan vara svåra att nå vid en krissituation bör ni även informera om var de kan ta del av analog information. Det kan exempelvis vara på fysiska anslagstavlor och vid trygghetspunkter. </a:t>
            </a:r>
          </a:p>
          <a:p>
            <a:pPr marL="0" indent="0">
              <a:buNone/>
            </a:pPr>
            <a:endParaRPr lang="sv-SE" sz="2200" dirty="0" smtClean="0"/>
          </a:p>
        </p:txBody>
      </p:sp>
      <p:sp>
        <p:nvSpPr>
          <p:cNvPr id="6" name="Rektangel 5"/>
          <p:cNvSpPr/>
          <p:nvPr/>
        </p:nvSpPr>
        <p:spPr>
          <a:xfrm>
            <a:off x="5727700" y="6141220"/>
            <a:ext cx="4812145" cy="569387"/>
          </a:xfrm>
          <a:prstGeom prst="rect">
            <a:avLst/>
          </a:prstGeom>
        </p:spPr>
        <p:txBody>
          <a:bodyPr wrap="square">
            <a:spAutoFit/>
          </a:bodyPr>
          <a:lstStyle/>
          <a:p>
            <a:r>
              <a:rPr lang="sv-SE" sz="1300" i="1" dirty="0" smtClean="0"/>
              <a:t>Bild</a:t>
            </a:r>
            <a:r>
              <a:rPr lang="sv-SE" sz="1300" i="1" dirty="0"/>
              <a:t>: Viktig information till Västerås invånare i händelse av kris eller krig, från Västerås stad</a:t>
            </a:r>
            <a:r>
              <a:rPr lang="sv-SE" dirty="0"/>
              <a:t>.</a:t>
            </a:r>
            <a:endParaRPr lang="sv-SE" sz="1300" i="1" dirty="0"/>
          </a:p>
        </p:txBody>
      </p:sp>
      <p:pic>
        <p:nvPicPr>
          <p:cNvPr id="5" name="Platshållare för bild 4"/>
          <p:cNvPicPr>
            <a:picLocks noGrp="1" noChangeAspect="1"/>
          </p:cNvPicPr>
          <p:nvPr>
            <p:ph type="pic" idx="1"/>
          </p:nvPr>
        </p:nvPicPr>
        <p:blipFill>
          <a:blip r:embed="rId5" cstate="hqprint">
            <a:extLst>
              <a:ext uri="{28A0092B-C50C-407E-A947-70E740481C1C}">
                <a14:useLocalDpi xmlns:a14="http://schemas.microsoft.com/office/drawing/2010/main" val="0"/>
              </a:ext>
            </a:extLst>
          </a:blip>
          <a:srcRect t="778" b="778"/>
          <a:stretch>
            <a:fillRect/>
          </a:stretch>
        </p:blipFill>
        <p:spPr>
          <a:xfrm>
            <a:off x="0" y="0"/>
            <a:ext cx="4910138" cy="6858000"/>
          </a:xfrm>
          <a:ln w="3175">
            <a:solidFill>
              <a:schemeClr val="bg1">
                <a:lumMod val="85000"/>
              </a:schemeClr>
            </a:solidFill>
          </a:ln>
        </p:spPr>
      </p:pic>
    </p:spTree>
    <p:extLst>
      <p:ext uri="{BB962C8B-B14F-4D97-AF65-F5344CB8AC3E}">
        <p14:creationId xmlns:p14="http://schemas.microsoft.com/office/powerpoint/2010/main" val="568340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Desinformation</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Stater </a:t>
            </a:r>
            <a:r>
              <a:rPr lang="sv-SE" sz="2200" dirty="0"/>
              <a:t>och organisationer använder redan idag vilseledande information för att försöka påverka våra värderingar och hur vi agerar. Syftet kan vara att minska vår motståndskraft och försvarsvilja</a:t>
            </a:r>
            <a:r>
              <a:rPr lang="sv-SE" sz="2200" dirty="0" smtClean="0"/>
              <a:t>.</a:t>
            </a:r>
          </a:p>
          <a:p>
            <a:pPr marL="0" indent="0">
              <a:buNone/>
            </a:pPr>
            <a:r>
              <a:rPr lang="sv-SE" sz="2200" dirty="0" smtClean="0"/>
              <a:t>Ge gärna råd om källkritik och hur man upptäcker desinformation. Hos </a:t>
            </a:r>
            <a:r>
              <a:rPr lang="sv-SE" sz="2200" dirty="0" smtClean="0">
                <a:hlinkClick r:id="rId2"/>
              </a:rPr>
              <a:t>Myndigheten för psykologiskt försvar </a:t>
            </a:r>
            <a:r>
              <a:rPr lang="sv-SE" sz="2200" dirty="0" smtClean="0"/>
              <a:t>finns många tips.</a:t>
            </a:r>
            <a:endParaRPr lang="sv-SE" sz="2200" dirty="0"/>
          </a:p>
        </p:txBody>
      </p:sp>
      <p:sp>
        <p:nvSpPr>
          <p:cNvPr id="6" name="Rektangel 5"/>
          <p:cNvSpPr/>
          <p:nvPr/>
        </p:nvSpPr>
        <p:spPr>
          <a:xfrm>
            <a:off x="5938981" y="6217420"/>
            <a:ext cx="4812145" cy="569387"/>
          </a:xfrm>
          <a:prstGeom prst="rect">
            <a:avLst/>
          </a:prstGeom>
        </p:spPr>
        <p:txBody>
          <a:bodyPr wrap="square">
            <a:spAutoFit/>
          </a:bodyPr>
          <a:lstStyle/>
          <a:p>
            <a:r>
              <a:rPr lang="sv-SE" sz="1300" i="1" dirty="0" smtClean="0"/>
              <a:t>Bild</a:t>
            </a:r>
            <a:r>
              <a:rPr lang="sv-SE" sz="1300" i="1" dirty="0"/>
              <a:t>: </a:t>
            </a:r>
            <a:r>
              <a:rPr lang="sv-SE" sz="1300" i="1" dirty="0" smtClean="0"/>
              <a:t>Om krisen eller kriget kommer till Flen, från Flens kommun</a:t>
            </a:r>
            <a:r>
              <a:rPr lang="sv-SE" dirty="0" smtClean="0"/>
              <a:t>.</a:t>
            </a:r>
            <a:endParaRPr lang="sv-SE" sz="1300" i="1" dirty="0"/>
          </a:p>
        </p:txBody>
      </p:sp>
      <p:pic>
        <p:nvPicPr>
          <p:cNvPr id="7" name="Platshållare för bild 6"/>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t="778" b="778"/>
          <a:stretch>
            <a:fillRect/>
          </a:stretch>
        </p:blipFill>
        <p:spPr>
          <a:xfrm>
            <a:off x="0" y="0"/>
            <a:ext cx="4910138" cy="6858000"/>
          </a:xfrm>
          <a:ln w="3175">
            <a:solidFill>
              <a:schemeClr val="bg1">
                <a:lumMod val="85000"/>
              </a:schemeClr>
            </a:solidFill>
          </a:ln>
        </p:spPr>
      </p:pic>
    </p:spTree>
    <p:extLst>
      <p:ext uri="{BB962C8B-B14F-4D97-AF65-F5344CB8AC3E}">
        <p14:creationId xmlns:p14="http://schemas.microsoft.com/office/powerpoint/2010/main" val="4128104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B419C-55F8-A0D8-84D7-B0DCD5D6ACF5}"/>
              </a:ext>
            </a:extLst>
          </p:cNvPr>
          <p:cNvSpPr txBox="1">
            <a:spLocks/>
          </p:cNvSpPr>
          <p:nvPr/>
        </p:nvSpPr>
        <p:spPr>
          <a:xfrm>
            <a:off x="1893813" y="391165"/>
            <a:ext cx="8580582" cy="694251"/>
          </a:xfrm>
          <a:prstGeom prst="rect">
            <a:avLst/>
          </a:prstGeom>
        </p:spPr>
        <p:txBody>
          <a:bodyPr/>
          <a:lst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a:lstStyle>
          <a:p>
            <a:r>
              <a:rPr lang="sv-SE" dirty="0" smtClean="0"/>
              <a:t>Lokala broschyrer om kris och krig</a:t>
            </a:r>
            <a:endParaRPr lang="sv-SE" dirty="0"/>
          </a:p>
        </p:txBody>
      </p:sp>
      <p:sp>
        <p:nvSpPr>
          <p:cNvPr id="3" name="Content Placeholder 3">
            <a:extLst>
              <a:ext uri="{FF2B5EF4-FFF2-40B4-BE49-F238E27FC236}">
                <a16:creationId xmlns:a16="http://schemas.microsoft.com/office/drawing/2014/main" id="{31D755D1-1E49-A2EF-FB45-44BC323F260F}"/>
              </a:ext>
            </a:extLst>
          </p:cNvPr>
          <p:cNvSpPr txBox="1">
            <a:spLocks/>
          </p:cNvSpPr>
          <p:nvPr/>
        </p:nvSpPr>
        <p:spPr>
          <a:xfrm>
            <a:off x="1893813" y="1097238"/>
            <a:ext cx="8044515" cy="3601527"/>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smtClean="0"/>
              <a:t>Det finns ett stort intresse för att ta fram broschyrer om hur kommuninvånarna kan förbereda sig för kris och krig. Flera kommuner har redan gjort det. MSB vill ta tillvara på det som redan är gjort och ge inspiration till andra som vill ta fram liknande broschyrer.</a:t>
            </a:r>
            <a:endParaRPr lang="sv-SE" dirty="0"/>
          </a:p>
        </p:txBody>
      </p:sp>
      <p:pic>
        <p:nvPicPr>
          <p:cNvPr id="6" name="Bildobjekt 5"/>
          <p:cNvPicPr>
            <a:picLocks noChangeAspect="1"/>
          </p:cNvPicPr>
          <p:nvPr/>
        </p:nvPicPr>
        <p:blipFill>
          <a:blip r:embed="rId2"/>
          <a:stretch>
            <a:fillRect/>
          </a:stretch>
        </p:blipFill>
        <p:spPr>
          <a:xfrm>
            <a:off x="4885544" y="3507141"/>
            <a:ext cx="1818733" cy="2549502"/>
          </a:xfrm>
          <a:prstGeom prst="rect">
            <a:avLst/>
          </a:prstGeom>
          <a:ln w="3175">
            <a:solidFill>
              <a:schemeClr val="bg1">
                <a:lumMod val="85000"/>
              </a:schemeClr>
            </a:solidFill>
          </a:ln>
        </p:spPr>
      </p:pic>
      <p:pic>
        <p:nvPicPr>
          <p:cNvPr id="7" name="Bildobjekt 6"/>
          <p:cNvPicPr>
            <a:picLocks noChangeAspect="1"/>
          </p:cNvPicPr>
          <p:nvPr/>
        </p:nvPicPr>
        <p:blipFill>
          <a:blip r:embed="rId3"/>
          <a:stretch>
            <a:fillRect/>
          </a:stretch>
        </p:blipFill>
        <p:spPr>
          <a:xfrm>
            <a:off x="7981231" y="3477662"/>
            <a:ext cx="1880732" cy="2465849"/>
          </a:xfrm>
          <a:prstGeom prst="rect">
            <a:avLst/>
          </a:prstGeom>
          <a:ln w="3175">
            <a:solidFill>
              <a:schemeClr val="bg1">
                <a:lumMod val="85000"/>
              </a:schemeClr>
            </a:solidFill>
          </a:ln>
        </p:spPr>
      </p:pic>
      <p:pic>
        <p:nvPicPr>
          <p:cNvPr id="4" name="Bildobjekt 3"/>
          <p:cNvPicPr>
            <a:picLocks noChangeAspect="1"/>
          </p:cNvPicPr>
          <p:nvPr/>
        </p:nvPicPr>
        <p:blipFill>
          <a:blip r:embed="rId4"/>
          <a:stretch>
            <a:fillRect/>
          </a:stretch>
        </p:blipFill>
        <p:spPr>
          <a:xfrm>
            <a:off x="2017084" y="3477662"/>
            <a:ext cx="1810980" cy="2548945"/>
          </a:xfrm>
          <a:prstGeom prst="rect">
            <a:avLst/>
          </a:prstGeom>
          <a:ln w="3175">
            <a:solidFill>
              <a:schemeClr val="bg1">
                <a:lumMod val="85000"/>
              </a:schemeClr>
            </a:solidFill>
          </a:ln>
        </p:spPr>
      </p:pic>
    </p:spTree>
    <p:extLst>
      <p:ext uri="{BB962C8B-B14F-4D97-AF65-F5344CB8AC3E}">
        <p14:creationId xmlns:p14="http://schemas.microsoft.com/office/powerpoint/2010/main" val="3218096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a:t>Varningssystem vid kris och krig</a:t>
            </a:r>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Informera om vad signalerna betyder och vad invånarna ska göra om de ljuder. </a:t>
            </a:r>
          </a:p>
          <a:p>
            <a:pPr marL="0" indent="0">
              <a:buNone/>
            </a:pPr>
            <a:r>
              <a:rPr lang="sv-SE" sz="2200" dirty="0" smtClean="0"/>
              <a:t> </a:t>
            </a:r>
          </a:p>
          <a:p>
            <a:pPr marL="0" indent="0">
              <a:buNone/>
            </a:pPr>
            <a:endParaRPr lang="sv-SE" sz="2200" dirty="0"/>
          </a:p>
        </p:txBody>
      </p:sp>
      <p:sp>
        <p:nvSpPr>
          <p:cNvPr id="6" name="Rektangel 5"/>
          <p:cNvSpPr/>
          <p:nvPr/>
        </p:nvSpPr>
        <p:spPr>
          <a:xfrm>
            <a:off x="5467927" y="5985371"/>
            <a:ext cx="5627476" cy="692497"/>
          </a:xfrm>
          <a:prstGeom prst="rect">
            <a:avLst/>
          </a:prstGeom>
        </p:spPr>
        <p:txBody>
          <a:bodyPr wrap="square">
            <a:spAutoFit/>
          </a:bodyPr>
          <a:lstStyle/>
          <a:p>
            <a:r>
              <a:rPr lang="sv-SE" sz="1300" i="1" dirty="0" smtClean="0"/>
              <a:t>Bild bredvid: Var förberedd om </a:t>
            </a:r>
            <a:r>
              <a:rPr lang="sv-SE" sz="1300" i="1" dirty="0"/>
              <a:t>krisen eller kriget </a:t>
            </a:r>
            <a:r>
              <a:rPr lang="sv-SE" sz="1300" i="1" dirty="0" smtClean="0"/>
              <a:t>kommer, </a:t>
            </a:r>
            <a:r>
              <a:rPr lang="sv-SE" sz="1300" i="1" dirty="0"/>
              <a:t>från </a:t>
            </a:r>
            <a:r>
              <a:rPr lang="sv-SE" sz="1300" i="1" dirty="0" smtClean="0"/>
              <a:t>Norrköpings </a:t>
            </a:r>
            <a:r>
              <a:rPr lang="sv-SE" sz="1300" i="1" dirty="0"/>
              <a:t>kommun</a:t>
            </a:r>
            <a:r>
              <a:rPr lang="sv-SE" sz="1300" i="1" dirty="0" smtClean="0"/>
              <a:t>. </a:t>
            </a:r>
          </a:p>
          <a:p>
            <a:r>
              <a:rPr lang="sv-SE" sz="1300" i="1" dirty="0" smtClean="0"/>
              <a:t>Bild ovan: Om krisen eller kriget kommer, från MSB.</a:t>
            </a:r>
            <a:endParaRPr lang="sv-SE" sz="1300" i="1" dirty="0"/>
          </a:p>
        </p:txBody>
      </p:sp>
      <p:pic>
        <p:nvPicPr>
          <p:cNvPr id="8" name="Platshållare för bild 7"/>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t="778" b="778"/>
          <a:stretch>
            <a:fillRect/>
          </a:stretch>
        </p:blipFill>
        <p:spPr>
          <a:xfrm>
            <a:off x="0" y="0"/>
            <a:ext cx="4910138" cy="6858000"/>
          </a:xfrm>
          <a:ln w="3175">
            <a:solidFill>
              <a:schemeClr val="bg1">
                <a:lumMod val="85000"/>
              </a:schemeClr>
            </a:solidFill>
          </a:ln>
        </p:spPr>
      </p:pic>
      <p:pic>
        <p:nvPicPr>
          <p:cNvPr id="5" name="Bildobjekt 4"/>
          <p:cNvPicPr>
            <a:picLocks noChangeAspect="1"/>
          </p:cNvPicPr>
          <p:nvPr/>
        </p:nvPicPr>
        <p:blipFill>
          <a:blip r:embed="rId3"/>
          <a:stretch>
            <a:fillRect/>
          </a:stretch>
        </p:blipFill>
        <p:spPr>
          <a:xfrm>
            <a:off x="5231962" y="3714445"/>
            <a:ext cx="6960038" cy="666784"/>
          </a:xfrm>
          <a:prstGeom prst="rect">
            <a:avLst/>
          </a:prstGeom>
        </p:spPr>
      </p:pic>
      <p:pic>
        <p:nvPicPr>
          <p:cNvPr id="10" name="Bildobjekt 9"/>
          <p:cNvPicPr>
            <a:picLocks noChangeAspect="1"/>
          </p:cNvPicPr>
          <p:nvPr/>
        </p:nvPicPr>
        <p:blipFill>
          <a:blip r:embed="rId4"/>
          <a:stretch>
            <a:fillRect/>
          </a:stretch>
        </p:blipFill>
        <p:spPr>
          <a:xfrm>
            <a:off x="5467927" y="4432102"/>
            <a:ext cx="6437746" cy="1187511"/>
          </a:xfrm>
          <a:prstGeom prst="rect">
            <a:avLst/>
          </a:prstGeom>
        </p:spPr>
      </p:pic>
    </p:spTree>
    <p:extLst>
      <p:ext uri="{BB962C8B-B14F-4D97-AF65-F5344CB8AC3E}">
        <p14:creationId xmlns:p14="http://schemas.microsoft.com/office/powerpoint/2010/main" val="87963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61001" y="353658"/>
            <a:ext cx="5741499" cy="943824"/>
          </a:xfrm>
        </p:spPr>
        <p:txBody>
          <a:bodyPr/>
          <a:lstStyle/>
          <a:p>
            <a:r>
              <a:rPr lang="sv-SE" dirty="0" smtClean="0"/>
              <a:t>Trygghetspunkter</a:t>
            </a:r>
            <a:endParaRPr lang="sv-SE" dirty="0"/>
          </a:p>
        </p:txBody>
      </p:sp>
      <p:sp>
        <p:nvSpPr>
          <p:cNvPr id="4" name="Platshållare för text 3"/>
          <p:cNvSpPr>
            <a:spLocks noGrp="1"/>
          </p:cNvSpPr>
          <p:nvPr>
            <p:ph type="body" sz="quarter" idx="10"/>
          </p:nvPr>
        </p:nvSpPr>
        <p:spPr>
          <a:xfrm>
            <a:off x="5461001" y="1512092"/>
            <a:ext cx="5364018" cy="3833813"/>
          </a:xfrm>
        </p:spPr>
        <p:txBody>
          <a:bodyPr/>
          <a:lstStyle/>
          <a:p>
            <a:pPr marL="0" indent="0">
              <a:buNone/>
            </a:pPr>
            <a:r>
              <a:rPr lang="sv-SE" sz="2200" dirty="0"/>
              <a:t>Informera om var </a:t>
            </a:r>
            <a:r>
              <a:rPr lang="sv-SE" sz="2200" dirty="0" smtClean="0"/>
              <a:t>trygghetspunkter kommer att finnas. Om </a:t>
            </a:r>
            <a:r>
              <a:rPr lang="sv-SE" sz="2200" dirty="0"/>
              <a:t>ni inte har utsett </a:t>
            </a:r>
            <a:r>
              <a:rPr lang="sv-SE" sz="2200" dirty="0" smtClean="0"/>
              <a:t>platser </a:t>
            </a:r>
            <a:r>
              <a:rPr lang="sv-SE" sz="2200" dirty="0"/>
              <a:t>ännu, så kan ni </a:t>
            </a:r>
            <a:r>
              <a:rPr lang="sv-SE" sz="2200" dirty="0" smtClean="0"/>
              <a:t>berätta var de får information om dem vid en krissituation. </a:t>
            </a:r>
          </a:p>
          <a:p>
            <a:pPr marL="0" indent="0">
              <a:buNone/>
            </a:pPr>
            <a:r>
              <a:rPr lang="sv-SE" sz="2200" dirty="0" smtClean="0"/>
              <a:t>Hänvisa inte enbart </a:t>
            </a:r>
            <a:r>
              <a:rPr lang="sv-SE" sz="2200" dirty="0"/>
              <a:t>till er webbplats, eftersom den kanske </a:t>
            </a:r>
            <a:r>
              <a:rPr lang="sv-SE" sz="2200" dirty="0" smtClean="0"/>
              <a:t>inte fungerar </a:t>
            </a:r>
            <a:r>
              <a:rPr lang="sv-SE" sz="2200" dirty="0"/>
              <a:t>vid </a:t>
            </a:r>
            <a:r>
              <a:rPr lang="sv-SE" sz="2200" dirty="0" smtClean="0"/>
              <a:t>en kris. </a:t>
            </a:r>
          </a:p>
          <a:p>
            <a:pPr marL="0" indent="0">
              <a:buNone/>
            </a:pPr>
            <a:r>
              <a:rPr lang="sv-SE" sz="2200" dirty="0" smtClean="0"/>
              <a:t>Även </a:t>
            </a:r>
            <a:r>
              <a:rPr lang="sv-SE" sz="2200" dirty="0"/>
              <a:t>fysiska informationsplatser är viktiga att uppge. Det kan exempelvis </a:t>
            </a:r>
            <a:r>
              <a:rPr lang="sv-SE" sz="2200" dirty="0" smtClean="0"/>
              <a:t>vara </a:t>
            </a:r>
            <a:r>
              <a:rPr lang="sv-SE" sz="2200" dirty="0"/>
              <a:t>anslagstavlor, </a:t>
            </a:r>
            <a:r>
              <a:rPr lang="sv-SE" sz="2200" dirty="0" smtClean="0"/>
              <a:t>kommunhuset </a:t>
            </a:r>
            <a:r>
              <a:rPr lang="sv-SE" sz="2200" dirty="0"/>
              <a:t>och </a:t>
            </a:r>
            <a:r>
              <a:rPr lang="sv-SE" sz="2200" dirty="0" smtClean="0"/>
              <a:t>bibliotek. </a:t>
            </a:r>
            <a:endParaRPr lang="sv-SE" sz="2200" dirty="0"/>
          </a:p>
        </p:txBody>
      </p:sp>
      <p:sp>
        <p:nvSpPr>
          <p:cNvPr id="6" name="Rektangel 5"/>
          <p:cNvSpPr/>
          <p:nvPr/>
        </p:nvSpPr>
        <p:spPr>
          <a:xfrm>
            <a:off x="5461001" y="6150114"/>
            <a:ext cx="4812145" cy="707886"/>
          </a:xfrm>
          <a:prstGeom prst="rect">
            <a:avLst/>
          </a:prstGeom>
        </p:spPr>
        <p:txBody>
          <a:bodyPr wrap="square">
            <a:spAutoFit/>
          </a:bodyPr>
          <a:lstStyle/>
          <a:p>
            <a:r>
              <a:rPr lang="sv-SE" sz="1300" i="1" dirty="0" smtClean="0"/>
              <a:t>Bild</a:t>
            </a:r>
            <a:r>
              <a:rPr lang="sv-SE" sz="1300" i="1" dirty="0"/>
              <a:t>: </a:t>
            </a:r>
            <a:r>
              <a:rPr lang="sv-SE" sz="1300" i="1" dirty="0" smtClean="0"/>
              <a:t>Viktig </a:t>
            </a:r>
            <a:r>
              <a:rPr lang="sv-SE" sz="1300" i="1" dirty="0"/>
              <a:t>information till Västerås invånare i händelse av kris eller krig, från Västerås stad</a:t>
            </a:r>
            <a:r>
              <a:rPr lang="sv-SE" sz="1400" dirty="0"/>
              <a:t>.</a:t>
            </a:r>
            <a:endParaRPr lang="sv-SE" sz="1300" i="1" dirty="0"/>
          </a:p>
          <a:p>
            <a:endParaRPr lang="sv-SE" sz="1300" i="1" dirty="0"/>
          </a:p>
        </p:txBody>
      </p:sp>
      <p:pic>
        <p:nvPicPr>
          <p:cNvPr id="5" name="Platshållare för bild 4"/>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l="1131" r="1131"/>
          <a:stretch>
            <a:fillRect/>
          </a:stretch>
        </p:blipFill>
        <p:spPr>
          <a:xfrm>
            <a:off x="0" y="0"/>
            <a:ext cx="4724400" cy="6858000"/>
          </a:xfrm>
          <a:ln w="3175">
            <a:solidFill>
              <a:schemeClr val="bg1">
                <a:lumMod val="85000"/>
              </a:schemeClr>
            </a:solidFill>
          </a:ln>
        </p:spPr>
      </p:pic>
    </p:spTree>
    <p:extLst>
      <p:ext uri="{BB962C8B-B14F-4D97-AF65-F5344CB8AC3E}">
        <p14:creationId xmlns:p14="http://schemas.microsoft.com/office/powerpoint/2010/main" val="8515167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Trygghetspunkter, forts</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Det är inte säkert att internet är åtkomligt vid en allvarlig kris eller krig. Utan tillgång till en digital karta eller GPS kan det bli svårt att hitta i en krissituation</a:t>
            </a:r>
            <a:r>
              <a:rPr lang="sv-SE" sz="2200" dirty="0"/>
              <a:t>. </a:t>
            </a:r>
            <a:endParaRPr lang="sv-SE" sz="2200" dirty="0" smtClean="0"/>
          </a:p>
          <a:p>
            <a:pPr marL="0" indent="0">
              <a:buNone/>
            </a:pPr>
            <a:r>
              <a:rPr lang="sv-SE" sz="2200" dirty="0" smtClean="0"/>
              <a:t>Att i broschyren markera </a:t>
            </a:r>
            <a:r>
              <a:rPr lang="sv-SE" sz="2200" dirty="0"/>
              <a:t>på en karta vara </a:t>
            </a:r>
            <a:r>
              <a:rPr lang="sv-SE" sz="2200" dirty="0" smtClean="0"/>
              <a:t>trygghetspunkterna eller informationsplatserna kommer att finnas kan därför vara till hjälp. </a:t>
            </a:r>
          </a:p>
        </p:txBody>
      </p:sp>
      <p:sp>
        <p:nvSpPr>
          <p:cNvPr id="6" name="Rektangel 5"/>
          <p:cNvSpPr/>
          <p:nvPr/>
        </p:nvSpPr>
        <p:spPr>
          <a:xfrm>
            <a:off x="5938981" y="6217420"/>
            <a:ext cx="4976669" cy="692497"/>
          </a:xfrm>
          <a:prstGeom prst="rect">
            <a:avLst/>
          </a:prstGeom>
        </p:spPr>
        <p:txBody>
          <a:bodyPr wrap="square">
            <a:spAutoFit/>
          </a:bodyPr>
          <a:lstStyle/>
          <a:p>
            <a:r>
              <a:rPr lang="sv-SE" sz="1300" i="1" dirty="0" smtClean="0"/>
              <a:t>Bild: </a:t>
            </a:r>
            <a:r>
              <a:rPr lang="sv-SE" sz="1300" i="1" dirty="0"/>
              <a:t>Är du beredd? - i händelse av kris och krig, </a:t>
            </a:r>
          </a:p>
          <a:p>
            <a:r>
              <a:rPr lang="sv-SE" sz="1300" i="1" dirty="0"/>
              <a:t>från Borlänge kommun.</a:t>
            </a:r>
          </a:p>
          <a:p>
            <a:r>
              <a:rPr lang="sv-SE" sz="1300" i="1" dirty="0" smtClean="0"/>
              <a:t> </a:t>
            </a:r>
            <a:endParaRPr lang="sv-SE" sz="1300" i="1" dirty="0"/>
          </a:p>
        </p:txBody>
      </p:sp>
      <p:pic>
        <p:nvPicPr>
          <p:cNvPr id="7" name="Platshållare för bild 6"/>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l="1131" r="1131"/>
          <a:stretch>
            <a:fillRect/>
          </a:stretch>
        </p:blipFill>
        <p:spPr>
          <a:xfrm>
            <a:off x="0" y="0"/>
            <a:ext cx="4724400" cy="6858000"/>
          </a:xfrm>
          <a:ln w="3175">
            <a:solidFill>
              <a:schemeClr val="bg1">
                <a:lumMod val="85000"/>
              </a:schemeClr>
            </a:solidFill>
          </a:ln>
        </p:spPr>
      </p:pic>
    </p:spTree>
    <p:extLst>
      <p:ext uri="{BB962C8B-B14F-4D97-AF65-F5344CB8AC3E}">
        <p14:creationId xmlns:p14="http://schemas.microsoft.com/office/powerpoint/2010/main" val="2845230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Skyddsrum och skyddande utrymmen</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Informera om hur invånarna hittar närmaste </a:t>
            </a:r>
            <a:r>
              <a:rPr lang="sv-SE" sz="2200" dirty="0" smtClean="0">
                <a:hlinkClick r:id="rId2"/>
              </a:rPr>
              <a:t>skyddsrum</a:t>
            </a:r>
            <a:r>
              <a:rPr lang="sv-SE" sz="2200" dirty="0" smtClean="0"/>
              <a:t>, vad de bör ta med sig och vilka regler som gäller. Exempelvis att husdjur inte får tas med.</a:t>
            </a:r>
          </a:p>
          <a:p>
            <a:pPr marL="0" indent="0">
              <a:buNone/>
            </a:pPr>
            <a:r>
              <a:rPr lang="sv-SE" sz="2200" dirty="0" smtClean="0"/>
              <a:t>Berätta också om hur de kan skydda sig om det inte finns ett skyddsrum att tillgå. Exempel på mer skyddande utrymmen kan vara källare, tunnlar och tunnelbanestationer under mark, men det beror på vilket typ av kris det handlar om. </a:t>
            </a:r>
            <a:endParaRPr lang="sv-SE" sz="2200" dirty="0"/>
          </a:p>
        </p:txBody>
      </p:sp>
      <p:sp>
        <p:nvSpPr>
          <p:cNvPr id="6" name="Rektangel 5"/>
          <p:cNvSpPr/>
          <p:nvPr/>
        </p:nvSpPr>
        <p:spPr>
          <a:xfrm>
            <a:off x="5938981" y="6217420"/>
            <a:ext cx="4812145" cy="507831"/>
          </a:xfrm>
          <a:prstGeom prst="rect">
            <a:avLst/>
          </a:prstGeom>
        </p:spPr>
        <p:txBody>
          <a:bodyPr wrap="square">
            <a:spAutoFit/>
          </a:bodyPr>
          <a:lstStyle/>
          <a:p>
            <a:r>
              <a:rPr lang="sv-SE" sz="1300" i="1" dirty="0" smtClean="0"/>
              <a:t>Bild</a:t>
            </a:r>
            <a:r>
              <a:rPr lang="sv-SE" sz="1300" i="1" dirty="0"/>
              <a:t>: </a:t>
            </a:r>
            <a:r>
              <a:rPr lang="sv-SE" sz="1300" i="1" dirty="0" smtClean="0"/>
              <a:t>Viktig </a:t>
            </a:r>
            <a:r>
              <a:rPr lang="sv-SE" sz="1300" i="1" dirty="0"/>
              <a:t>information till Västerås invånare i händelse av kris eller krig, från Västerås stad</a:t>
            </a:r>
            <a:r>
              <a:rPr lang="sv-SE" sz="1400" dirty="0"/>
              <a:t>.</a:t>
            </a:r>
            <a:endParaRPr lang="sv-SE" sz="1300" i="1" dirty="0"/>
          </a:p>
        </p:txBody>
      </p:sp>
      <p:pic>
        <p:nvPicPr>
          <p:cNvPr id="7" name="Platshållare för bild 6"/>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l="507" r="507"/>
          <a:stretch>
            <a:fillRect/>
          </a:stretch>
        </p:blipFill>
        <p:spPr>
          <a:xfrm>
            <a:off x="0" y="0"/>
            <a:ext cx="4784725" cy="6858000"/>
          </a:xfrm>
          <a:ln w="3175">
            <a:solidFill>
              <a:schemeClr val="bg1">
                <a:lumMod val="85000"/>
              </a:schemeClr>
            </a:solidFill>
          </a:ln>
        </p:spPr>
      </p:pic>
    </p:spTree>
    <p:extLst>
      <p:ext uri="{BB962C8B-B14F-4D97-AF65-F5344CB8AC3E}">
        <p14:creationId xmlns:p14="http://schemas.microsoft.com/office/powerpoint/2010/main" val="3507474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Utrymning (evakuering)</a:t>
            </a:r>
            <a:endParaRPr lang="sv-SE" dirty="0"/>
          </a:p>
        </p:txBody>
      </p:sp>
      <p:sp>
        <p:nvSpPr>
          <p:cNvPr id="4" name="Platshållare för text 3"/>
          <p:cNvSpPr>
            <a:spLocks noGrp="1"/>
          </p:cNvSpPr>
          <p:nvPr>
            <p:ph type="body" sz="quarter" idx="10"/>
          </p:nvPr>
        </p:nvSpPr>
        <p:spPr>
          <a:xfrm>
            <a:off x="5818909" y="1512092"/>
            <a:ext cx="5229047" cy="3833813"/>
          </a:xfrm>
        </p:spPr>
        <p:txBody>
          <a:bodyPr/>
          <a:lstStyle/>
          <a:p>
            <a:pPr marL="0" indent="0">
              <a:buNone/>
            </a:pPr>
            <a:r>
              <a:rPr lang="sv-SE" sz="2200" dirty="0" smtClean="0"/>
              <a:t>I ett krisläge kan det bli nödvändigt med utrymning. Det är därför bra att informera om vad de bör ta med sig i ett sådant läge. </a:t>
            </a:r>
          </a:p>
          <a:p>
            <a:pPr marL="0" indent="0">
              <a:buNone/>
            </a:pPr>
            <a:r>
              <a:rPr lang="sv-SE" sz="2200" dirty="0" smtClean="0"/>
              <a:t>Påminn gärna om att hjälpa de som inte kan utrymma på egen hand. </a:t>
            </a:r>
          </a:p>
          <a:p>
            <a:pPr marL="0" indent="0">
              <a:buNone/>
            </a:pPr>
            <a:r>
              <a:rPr lang="sv-SE" sz="2200" dirty="0" smtClean="0"/>
              <a:t>Informera även om vad som gäller för djur vid en utrymning.</a:t>
            </a:r>
          </a:p>
        </p:txBody>
      </p:sp>
      <p:sp>
        <p:nvSpPr>
          <p:cNvPr id="6" name="Rektangel 5"/>
          <p:cNvSpPr/>
          <p:nvPr/>
        </p:nvSpPr>
        <p:spPr>
          <a:xfrm>
            <a:off x="5938981" y="6217420"/>
            <a:ext cx="4812145" cy="707886"/>
          </a:xfrm>
          <a:prstGeom prst="rect">
            <a:avLst/>
          </a:prstGeom>
        </p:spPr>
        <p:txBody>
          <a:bodyPr wrap="square">
            <a:spAutoFit/>
          </a:bodyPr>
          <a:lstStyle/>
          <a:p>
            <a:r>
              <a:rPr lang="sv-SE" sz="1300" i="1" dirty="0" smtClean="0"/>
              <a:t>Bild</a:t>
            </a:r>
            <a:r>
              <a:rPr lang="sv-SE" sz="1300" i="1" dirty="0"/>
              <a:t>: </a:t>
            </a:r>
            <a:r>
              <a:rPr lang="sv-SE" sz="1300" i="1" dirty="0" smtClean="0"/>
              <a:t>Viktig </a:t>
            </a:r>
            <a:r>
              <a:rPr lang="sv-SE" sz="1300" i="1" dirty="0"/>
              <a:t>information till Västerås invånare i händelse av kris eller krig, från Västerås stad</a:t>
            </a:r>
            <a:r>
              <a:rPr lang="sv-SE" sz="1400" dirty="0"/>
              <a:t>.</a:t>
            </a:r>
            <a:endParaRPr lang="sv-SE" sz="1300" i="1" dirty="0"/>
          </a:p>
          <a:p>
            <a:endParaRPr lang="sv-SE" sz="1300" i="1" dirty="0"/>
          </a:p>
        </p:txBody>
      </p:sp>
      <p:pic>
        <p:nvPicPr>
          <p:cNvPr id="7" name="Platshållare för bild 6"/>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l="885" r="885"/>
          <a:stretch>
            <a:fillRect/>
          </a:stretch>
        </p:blipFill>
        <p:spPr>
          <a:xfrm>
            <a:off x="0" y="0"/>
            <a:ext cx="4748213" cy="6858000"/>
          </a:xfrm>
          <a:ln w="3175">
            <a:solidFill>
              <a:schemeClr val="bg1">
                <a:lumMod val="85000"/>
              </a:schemeClr>
            </a:solidFill>
          </a:ln>
        </p:spPr>
      </p:pic>
    </p:spTree>
    <p:extLst>
      <p:ext uri="{BB962C8B-B14F-4D97-AF65-F5344CB8AC3E}">
        <p14:creationId xmlns:p14="http://schemas.microsoft.com/office/powerpoint/2010/main" val="30039519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Terrorhot</a:t>
            </a:r>
            <a:endParaRPr lang="sv-SE" dirty="0"/>
          </a:p>
        </p:txBody>
      </p:sp>
      <p:sp>
        <p:nvSpPr>
          <p:cNvPr id="4" name="Platshållare för text 3"/>
          <p:cNvSpPr>
            <a:spLocks noGrp="1"/>
          </p:cNvSpPr>
          <p:nvPr>
            <p:ph type="body" sz="quarter" idx="10"/>
          </p:nvPr>
        </p:nvSpPr>
        <p:spPr>
          <a:xfrm>
            <a:off x="5818909" y="1512092"/>
            <a:ext cx="5383591" cy="3833813"/>
          </a:xfrm>
        </p:spPr>
        <p:txBody>
          <a:bodyPr/>
          <a:lstStyle/>
          <a:p>
            <a:pPr marL="0" indent="0">
              <a:buNone/>
            </a:pPr>
            <a:r>
              <a:rPr lang="sv-SE" dirty="0" smtClean="0"/>
              <a:t>På </a:t>
            </a:r>
            <a:r>
              <a:rPr lang="sv-SE" i="1" dirty="0" smtClean="0"/>
              <a:t>msb.se </a:t>
            </a:r>
            <a:r>
              <a:rPr lang="sv-SE" dirty="0" smtClean="0"/>
              <a:t>finns en webbutbildning och information om hur man bör agera vid ett terrorattentat. </a:t>
            </a:r>
          </a:p>
          <a:p>
            <a:pPr marL="0" indent="0">
              <a:buNone/>
            </a:pPr>
            <a:r>
              <a:rPr lang="sv-SE" dirty="0" smtClean="0"/>
              <a:t>Fly! Sök skydd! Larma!</a:t>
            </a:r>
          </a:p>
          <a:p>
            <a:pPr marL="0" indent="0">
              <a:buNone/>
            </a:pPr>
            <a:r>
              <a:rPr lang="sv-SE" dirty="0" smtClean="0"/>
              <a:t>Avgör om ni i er lokala broschyr vill ta med informationen eller hänvisa till </a:t>
            </a:r>
            <a:r>
              <a:rPr lang="sv-SE" i="1" dirty="0">
                <a:hlinkClick r:id="rId2"/>
              </a:rPr>
              <a:t>msb.se/råd till </a:t>
            </a:r>
            <a:r>
              <a:rPr lang="sv-SE" i="1" dirty="0" smtClean="0">
                <a:hlinkClick r:id="rId2"/>
              </a:rPr>
              <a:t>privatpersoner</a:t>
            </a:r>
            <a:r>
              <a:rPr lang="sv-SE" dirty="0" smtClean="0"/>
              <a:t>.</a:t>
            </a:r>
          </a:p>
          <a:p>
            <a:pPr marL="0" indent="0">
              <a:buNone/>
            </a:pPr>
            <a:endParaRPr lang="sv-SE" dirty="0"/>
          </a:p>
        </p:txBody>
      </p:sp>
      <p:sp>
        <p:nvSpPr>
          <p:cNvPr id="6" name="Rektangel 5"/>
          <p:cNvSpPr/>
          <p:nvPr/>
        </p:nvSpPr>
        <p:spPr>
          <a:xfrm>
            <a:off x="5938981" y="6217420"/>
            <a:ext cx="4812145" cy="292388"/>
          </a:xfrm>
          <a:prstGeom prst="rect">
            <a:avLst/>
          </a:prstGeom>
        </p:spPr>
        <p:txBody>
          <a:bodyPr wrap="square">
            <a:spAutoFit/>
          </a:bodyPr>
          <a:lstStyle/>
          <a:p>
            <a:r>
              <a:rPr lang="sv-SE" sz="1300" i="1" dirty="0" smtClean="0"/>
              <a:t>Bild</a:t>
            </a:r>
            <a:r>
              <a:rPr lang="sv-SE" sz="1300" i="1" dirty="0"/>
              <a:t>: </a:t>
            </a:r>
            <a:r>
              <a:rPr lang="sv-SE" sz="1300" i="1" dirty="0" smtClean="0"/>
              <a:t>Om krisen eller kriget kommer, från MSB.</a:t>
            </a:r>
            <a:endParaRPr lang="sv-SE" sz="1300" i="1" dirty="0"/>
          </a:p>
        </p:txBody>
      </p:sp>
      <p:sp>
        <p:nvSpPr>
          <p:cNvPr id="3" name="Platshållare för bild 2"/>
          <p:cNvSpPr>
            <a:spLocks noGrp="1"/>
          </p:cNvSpPr>
          <p:nvPr>
            <p:ph type="pic" idx="1"/>
          </p:nvPr>
        </p:nvSpPr>
        <p:spPr>
          <a:xfrm>
            <a:off x="0" y="0"/>
            <a:ext cx="4747491" cy="6857999"/>
          </a:xfrm>
        </p:spPr>
      </p:sp>
      <p:pic>
        <p:nvPicPr>
          <p:cNvPr id="7" name="Bildobjekt 6"/>
          <p:cNvPicPr>
            <a:picLocks noChangeAspect="1"/>
          </p:cNvPicPr>
          <p:nvPr/>
        </p:nvPicPr>
        <p:blipFill>
          <a:blip r:embed="rId3"/>
          <a:stretch>
            <a:fillRect/>
          </a:stretch>
        </p:blipFill>
        <p:spPr>
          <a:xfrm>
            <a:off x="-1" y="-1"/>
            <a:ext cx="4838801" cy="6857999"/>
          </a:xfrm>
          <a:prstGeom prst="rect">
            <a:avLst/>
          </a:prstGeom>
          <a:ln w="3175">
            <a:solidFill>
              <a:schemeClr val="bg1">
                <a:lumMod val="85000"/>
              </a:schemeClr>
            </a:solidFill>
          </a:ln>
        </p:spPr>
      </p:pic>
    </p:spTree>
    <p:extLst>
      <p:ext uri="{BB962C8B-B14F-4D97-AF65-F5344CB8AC3E}">
        <p14:creationId xmlns:p14="http://schemas.microsoft.com/office/powerpoint/2010/main" val="2270061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a:t>För dig med funktionsnedsättning</a:t>
            </a:r>
          </a:p>
        </p:txBody>
      </p:sp>
      <p:sp>
        <p:nvSpPr>
          <p:cNvPr id="4" name="Platshållare för text 3"/>
          <p:cNvSpPr>
            <a:spLocks noGrp="1"/>
          </p:cNvSpPr>
          <p:nvPr>
            <p:ph type="body" sz="quarter" idx="10"/>
          </p:nvPr>
        </p:nvSpPr>
        <p:spPr>
          <a:xfrm>
            <a:off x="5818909" y="1512092"/>
            <a:ext cx="5383591" cy="3833813"/>
          </a:xfrm>
        </p:spPr>
        <p:txBody>
          <a:bodyPr/>
          <a:lstStyle/>
          <a:p>
            <a:pPr marL="0" indent="0">
              <a:buNone/>
            </a:pPr>
            <a:r>
              <a:rPr lang="sv-SE" sz="2200" dirty="0" smtClean="0"/>
              <a:t>De som har behov av extra stöd vid kris eller krig kan behöva förbereda sig lite extra. Liksom alltid är den egna beredskapen central</a:t>
            </a:r>
            <a:r>
              <a:rPr lang="sv-SE" sz="2200" dirty="0" smtClean="0"/>
              <a:t>.</a:t>
            </a:r>
          </a:p>
          <a:p>
            <a:pPr marL="0" indent="0">
              <a:buNone/>
            </a:pPr>
            <a:r>
              <a:rPr lang="sv-SE" sz="2200" dirty="0"/>
              <a:t>Försäkra dem också om att kommunen har en beredskap för att fler än de som vanligtvis får kommunalt stöd kan få hjälp vid en kris eller krig. Informera om hur de anmäler behov.</a:t>
            </a:r>
          </a:p>
          <a:p>
            <a:pPr marL="0" indent="0">
              <a:buNone/>
            </a:pPr>
            <a:r>
              <a:rPr lang="sv-SE" sz="2200" dirty="0" smtClean="0"/>
              <a:t>Uppmuntra </a:t>
            </a:r>
            <a:r>
              <a:rPr lang="sv-SE" sz="2200" dirty="0" smtClean="0"/>
              <a:t>även övriga invånare att hjälpa till vid en kris eller krig, så att ingen lämnas ensam</a:t>
            </a:r>
            <a:r>
              <a:rPr lang="sv-SE" sz="2200" dirty="0" smtClean="0"/>
              <a:t>.</a:t>
            </a:r>
          </a:p>
          <a:p>
            <a:pPr marL="0" indent="0">
              <a:buNone/>
            </a:pPr>
            <a:endParaRPr lang="sv-SE" sz="2200" dirty="0" smtClean="0"/>
          </a:p>
          <a:p>
            <a:pPr marL="0" indent="0">
              <a:buNone/>
            </a:pPr>
            <a:r>
              <a:rPr lang="sv-SE" sz="2200" dirty="0" smtClean="0"/>
              <a:t> </a:t>
            </a:r>
            <a:endParaRPr lang="sv-SE" sz="2200" dirty="0"/>
          </a:p>
        </p:txBody>
      </p:sp>
      <p:sp>
        <p:nvSpPr>
          <p:cNvPr id="6" name="Rektangel 5"/>
          <p:cNvSpPr/>
          <p:nvPr/>
        </p:nvSpPr>
        <p:spPr>
          <a:xfrm>
            <a:off x="5818909" y="6217420"/>
            <a:ext cx="4812145" cy="507831"/>
          </a:xfrm>
          <a:prstGeom prst="rect">
            <a:avLst/>
          </a:prstGeom>
        </p:spPr>
        <p:txBody>
          <a:bodyPr wrap="square">
            <a:spAutoFit/>
          </a:bodyPr>
          <a:lstStyle/>
          <a:p>
            <a:r>
              <a:rPr lang="sv-SE" sz="1300" i="1" dirty="0" smtClean="0"/>
              <a:t>Bild</a:t>
            </a:r>
            <a:r>
              <a:rPr lang="sv-SE" sz="1300" i="1" dirty="0"/>
              <a:t>: Viktig information till Västerås invånare i händelse av kris eller krig, från Västerås stad</a:t>
            </a:r>
            <a:r>
              <a:rPr lang="sv-SE" sz="1400" dirty="0"/>
              <a:t>.</a:t>
            </a:r>
            <a:endParaRPr lang="sv-SE" sz="1300" i="1" dirty="0"/>
          </a:p>
        </p:txBody>
      </p:sp>
      <p:pic>
        <p:nvPicPr>
          <p:cNvPr id="8" name="Platshållare för bild 7"/>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t="778" b="778"/>
          <a:stretch>
            <a:fillRect/>
          </a:stretch>
        </p:blipFill>
        <p:spPr>
          <a:xfrm>
            <a:off x="0" y="0"/>
            <a:ext cx="4910138" cy="6858000"/>
          </a:xfrm>
          <a:ln w="3175">
            <a:solidFill>
              <a:schemeClr val="bg1">
                <a:lumMod val="85000"/>
              </a:schemeClr>
            </a:solidFill>
          </a:ln>
        </p:spPr>
      </p:pic>
    </p:spTree>
    <p:extLst>
      <p:ext uri="{BB962C8B-B14F-4D97-AF65-F5344CB8AC3E}">
        <p14:creationId xmlns:p14="http://schemas.microsoft.com/office/powerpoint/2010/main" val="21303861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67927" y="353658"/>
            <a:ext cx="5734573" cy="943824"/>
          </a:xfrm>
        </p:spPr>
        <p:txBody>
          <a:bodyPr/>
          <a:lstStyle/>
          <a:p>
            <a:r>
              <a:rPr lang="sv-SE" dirty="0"/>
              <a:t>För dig med </a:t>
            </a:r>
            <a:r>
              <a:rPr lang="sv-SE" dirty="0" smtClean="0"/>
              <a:t>funktionsnedsättning, forts</a:t>
            </a:r>
            <a:endParaRPr lang="sv-SE" dirty="0"/>
          </a:p>
        </p:txBody>
      </p:sp>
      <p:sp>
        <p:nvSpPr>
          <p:cNvPr id="4" name="Platshållare för text 3"/>
          <p:cNvSpPr>
            <a:spLocks noGrp="1"/>
          </p:cNvSpPr>
          <p:nvPr>
            <p:ph type="body" sz="quarter" idx="10"/>
          </p:nvPr>
        </p:nvSpPr>
        <p:spPr>
          <a:xfrm>
            <a:off x="5467927" y="1512092"/>
            <a:ext cx="5734573" cy="3833813"/>
          </a:xfrm>
        </p:spPr>
        <p:txBody>
          <a:bodyPr/>
          <a:lstStyle/>
          <a:p>
            <a:pPr marL="0" indent="0">
              <a:buNone/>
            </a:pPr>
            <a:r>
              <a:rPr lang="sv-SE" sz="2200" dirty="0" smtClean="0"/>
              <a:t>MSB:s </a:t>
            </a:r>
            <a:r>
              <a:rPr lang="sv-SE" sz="2200" dirty="0" smtClean="0"/>
              <a:t>broschyr </a:t>
            </a:r>
            <a:r>
              <a:rPr lang="sv-SE" sz="2200" dirty="0" smtClean="0">
                <a:hlinkClick r:id="rId2"/>
              </a:rPr>
              <a:t>Om krisen eller kriget kommer</a:t>
            </a:r>
            <a:r>
              <a:rPr lang="sv-SE" sz="2200" dirty="0" smtClean="0"/>
              <a:t> finns även på lättläst svenska, inläst och i punktskrift.</a:t>
            </a:r>
          </a:p>
          <a:p>
            <a:pPr marL="0" indent="0">
              <a:buNone/>
            </a:pPr>
            <a:r>
              <a:rPr lang="sv-SE" sz="2200" dirty="0" smtClean="0"/>
              <a:t>I </a:t>
            </a:r>
            <a:r>
              <a:rPr lang="sv-SE" sz="2200" dirty="0">
                <a:hlinkClick r:id="rId3"/>
              </a:rPr>
              <a:t>Vägledning tillgänglig </a:t>
            </a:r>
            <a:r>
              <a:rPr lang="sv-SE" sz="2200" dirty="0" smtClean="0">
                <a:hlinkClick r:id="rId3"/>
              </a:rPr>
              <a:t>samhällsinformation</a:t>
            </a:r>
            <a:r>
              <a:rPr lang="sv-SE" sz="2200" dirty="0" smtClean="0"/>
              <a:t> </a:t>
            </a:r>
            <a:r>
              <a:rPr lang="sv-SE" sz="2200" dirty="0" smtClean="0"/>
              <a:t>finns allmänna råd om hur ni anpassar informationen till fler</a:t>
            </a:r>
            <a:r>
              <a:rPr lang="sv-SE" sz="2200" dirty="0" smtClean="0"/>
              <a:t>.</a:t>
            </a:r>
          </a:p>
          <a:p>
            <a:pPr marL="0" indent="0">
              <a:buNone/>
            </a:pPr>
            <a:r>
              <a:rPr lang="sv-SE" sz="2200" dirty="0" smtClean="0"/>
              <a:t>Och hos </a:t>
            </a:r>
            <a:r>
              <a:rPr lang="sv-SE" sz="2200" dirty="0" smtClean="0">
                <a:hlinkClick r:id="rId4"/>
              </a:rPr>
              <a:t>Myndigheten för delaktighet </a:t>
            </a:r>
            <a:r>
              <a:rPr lang="sv-SE" sz="2200" dirty="0" smtClean="0"/>
              <a:t>får ni råd om hur ni tillgänglighetsanpassar er kommun.</a:t>
            </a:r>
            <a:endParaRPr lang="sv-SE" sz="2200" dirty="0" smtClean="0"/>
          </a:p>
          <a:p>
            <a:pPr marL="0" indent="0">
              <a:buNone/>
            </a:pPr>
            <a:endParaRPr lang="sv-SE" sz="2200" dirty="0"/>
          </a:p>
          <a:p>
            <a:pPr marL="0" indent="0">
              <a:buNone/>
            </a:pPr>
            <a:endParaRPr lang="sv-SE" sz="2200" dirty="0"/>
          </a:p>
        </p:txBody>
      </p:sp>
      <p:sp>
        <p:nvSpPr>
          <p:cNvPr id="6" name="Rektangel 5"/>
          <p:cNvSpPr/>
          <p:nvPr/>
        </p:nvSpPr>
        <p:spPr>
          <a:xfrm>
            <a:off x="5467927" y="6041929"/>
            <a:ext cx="4812145" cy="507831"/>
          </a:xfrm>
          <a:prstGeom prst="rect">
            <a:avLst/>
          </a:prstGeom>
        </p:spPr>
        <p:txBody>
          <a:bodyPr wrap="square">
            <a:spAutoFit/>
          </a:bodyPr>
          <a:lstStyle/>
          <a:p>
            <a:r>
              <a:rPr lang="sv-SE" sz="1300" i="1" dirty="0" smtClean="0"/>
              <a:t>Bild</a:t>
            </a:r>
            <a:r>
              <a:rPr lang="sv-SE" sz="1300" i="1" dirty="0"/>
              <a:t>: Viktig information till Västerås invånare i händelse av kris eller krig, från Västerås stad</a:t>
            </a:r>
            <a:r>
              <a:rPr lang="sv-SE" sz="1400" dirty="0"/>
              <a:t>.</a:t>
            </a:r>
            <a:endParaRPr lang="sv-SE" sz="1300" i="1" dirty="0"/>
          </a:p>
        </p:txBody>
      </p:sp>
      <p:pic>
        <p:nvPicPr>
          <p:cNvPr id="5" name="Platshållare för bild 4"/>
          <p:cNvPicPr>
            <a:picLocks noGrp="1" noChangeAspect="1"/>
          </p:cNvPicPr>
          <p:nvPr>
            <p:ph type="pic" idx="1"/>
          </p:nvPr>
        </p:nvPicPr>
        <p:blipFill>
          <a:blip r:embed="rId5" cstate="hqprint">
            <a:extLst>
              <a:ext uri="{28A0092B-C50C-407E-A947-70E740481C1C}">
                <a14:useLocalDpi xmlns:a14="http://schemas.microsoft.com/office/drawing/2010/main" val="0"/>
              </a:ext>
            </a:extLst>
          </a:blip>
          <a:srcRect t="778" b="778"/>
          <a:stretch>
            <a:fillRect/>
          </a:stretch>
        </p:blipFill>
        <p:spPr>
          <a:xfrm>
            <a:off x="0" y="0"/>
            <a:ext cx="4910138" cy="6858000"/>
          </a:xfrm>
          <a:ln w="3175">
            <a:solidFill>
              <a:schemeClr val="bg1">
                <a:lumMod val="85000"/>
              </a:schemeClr>
            </a:solidFill>
          </a:ln>
        </p:spPr>
      </p:pic>
    </p:spTree>
    <p:extLst>
      <p:ext uri="{BB962C8B-B14F-4D97-AF65-F5344CB8AC3E}">
        <p14:creationId xmlns:p14="http://schemas.microsoft.com/office/powerpoint/2010/main" val="19630011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09673" y="141222"/>
            <a:ext cx="5383591" cy="943824"/>
          </a:xfrm>
        </p:spPr>
        <p:txBody>
          <a:bodyPr/>
          <a:lstStyle/>
          <a:p>
            <a:r>
              <a:rPr lang="sv-SE" dirty="0" smtClean="0"/>
              <a:t>Vatten</a:t>
            </a:r>
            <a:endParaRPr lang="sv-SE" dirty="0"/>
          </a:p>
        </p:txBody>
      </p:sp>
      <p:sp>
        <p:nvSpPr>
          <p:cNvPr id="4" name="Platshållare för text 3"/>
          <p:cNvSpPr>
            <a:spLocks noGrp="1"/>
          </p:cNvSpPr>
          <p:nvPr>
            <p:ph type="body" sz="quarter" idx="10"/>
          </p:nvPr>
        </p:nvSpPr>
        <p:spPr>
          <a:xfrm>
            <a:off x="5809673" y="1299656"/>
            <a:ext cx="5006109" cy="3833813"/>
          </a:xfrm>
        </p:spPr>
        <p:txBody>
          <a:bodyPr/>
          <a:lstStyle/>
          <a:p>
            <a:pPr marL="0" indent="0">
              <a:buNone/>
            </a:pPr>
            <a:r>
              <a:rPr lang="sv-SE" sz="2200" dirty="0" smtClean="0"/>
              <a:t>Vatten är livsviktigt och i broschyren bör ni informera om vikten av att ha en beredskap. </a:t>
            </a:r>
          </a:p>
          <a:p>
            <a:pPr marL="0" indent="0">
              <a:buNone/>
            </a:pPr>
            <a:r>
              <a:rPr lang="sv-SE" sz="2200" dirty="0" smtClean="0"/>
              <a:t>I vanliga fall förbrukar vi cirka 160 liter per person och dygn enligt </a:t>
            </a:r>
            <a:r>
              <a:rPr lang="sv-SE" sz="2200" dirty="0" smtClean="0">
                <a:hlinkClick r:id="rId2"/>
              </a:rPr>
              <a:t>Livsmedelsverket</a:t>
            </a:r>
            <a:r>
              <a:rPr lang="sv-SE" sz="2200" dirty="0" smtClean="0"/>
              <a:t>. Vid en krissituation bör varje hushåll ha åtminstone tre liter per person och dygn i minst sju dagar. </a:t>
            </a:r>
          </a:p>
          <a:p>
            <a:pPr marL="0" indent="0">
              <a:buNone/>
            </a:pPr>
            <a:r>
              <a:rPr lang="sv-SE" sz="2200" dirty="0" smtClean="0"/>
              <a:t>Även djurens behov av vatten behöver ingå i beredskapslagret.</a:t>
            </a:r>
          </a:p>
          <a:p>
            <a:pPr marL="0" indent="0">
              <a:buNone/>
            </a:pPr>
            <a:r>
              <a:rPr lang="sv-SE" sz="2200" dirty="0" smtClean="0"/>
              <a:t>Informera om hur ofta de bör byta vattnet och hur de förvarar det.</a:t>
            </a:r>
            <a:endParaRPr lang="sv-SE" sz="2200" dirty="0"/>
          </a:p>
        </p:txBody>
      </p:sp>
      <p:sp>
        <p:nvSpPr>
          <p:cNvPr id="6" name="Rektangel 5"/>
          <p:cNvSpPr/>
          <p:nvPr/>
        </p:nvSpPr>
        <p:spPr>
          <a:xfrm>
            <a:off x="5809673" y="6165503"/>
            <a:ext cx="4812145" cy="692497"/>
          </a:xfrm>
          <a:prstGeom prst="rect">
            <a:avLst/>
          </a:prstGeom>
        </p:spPr>
        <p:txBody>
          <a:bodyPr wrap="square">
            <a:spAutoFit/>
          </a:bodyPr>
          <a:lstStyle/>
          <a:p>
            <a:r>
              <a:rPr lang="sv-SE" sz="1300" i="1" dirty="0" smtClean="0"/>
              <a:t>Bild</a:t>
            </a:r>
            <a:r>
              <a:rPr lang="sv-SE" sz="1300" i="1" dirty="0"/>
              <a:t>: Vad skulle du göra om din vardag vändes upp och ner, från </a:t>
            </a:r>
            <a:r>
              <a:rPr lang="sv-SE" sz="1300" i="1" dirty="0" smtClean="0"/>
              <a:t>Länsstyrelsen i </a:t>
            </a:r>
            <a:r>
              <a:rPr lang="sv-SE" sz="1300" i="1" dirty="0"/>
              <a:t>Västmanlands </a:t>
            </a:r>
            <a:r>
              <a:rPr lang="sv-SE" sz="1300" i="1" dirty="0" smtClean="0"/>
              <a:t>län.</a:t>
            </a:r>
            <a:endParaRPr lang="sv-SE" sz="1300" i="1" dirty="0"/>
          </a:p>
          <a:p>
            <a:endParaRPr lang="sv-SE" sz="1300" i="1" dirty="0"/>
          </a:p>
        </p:txBody>
      </p:sp>
      <p:pic>
        <p:nvPicPr>
          <p:cNvPr id="7" name="Platshållare för bild 6"/>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l="507" r="507"/>
          <a:stretch>
            <a:fillRect/>
          </a:stretch>
        </p:blipFill>
        <p:spPr>
          <a:xfrm>
            <a:off x="0" y="0"/>
            <a:ext cx="4784725" cy="6858000"/>
          </a:xfrm>
          <a:ln w="3175">
            <a:solidFill>
              <a:schemeClr val="bg1">
                <a:lumMod val="85000"/>
              </a:schemeClr>
            </a:solidFill>
          </a:ln>
        </p:spPr>
      </p:pic>
    </p:spTree>
    <p:extLst>
      <p:ext uri="{BB962C8B-B14F-4D97-AF65-F5344CB8AC3E}">
        <p14:creationId xmlns:p14="http://schemas.microsoft.com/office/powerpoint/2010/main" val="3783480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Mat</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Alla som kan bör ha beredskap för att klara sig själva i minst en vecka. </a:t>
            </a:r>
          </a:p>
          <a:p>
            <a:pPr marL="0" indent="0">
              <a:buNone/>
            </a:pPr>
            <a:r>
              <a:rPr lang="sv-SE" sz="2200" dirty="0" smtClean="0"/>
              <a:t>Här ingår att ha tillräckligt med mat som är lätt att förvara, samt alternativa sätt att tillaga den utan ström.</a:t>
            </a:r>
          </a:p>
          <a:p>
            <a:pPr marL="0" indent="0">
              <a:buNone/>
            </a:pPr>
            <a:r>
              <a:rPr lang="sv-SE" sz="2200" dirty="0" smtClean="0"/>
              <a:t>Tipsa gärna om att först använda det som finns i kylen, därefter frysen och sist från övriga förråd. </a:t>
            </a:r>
          </a:p>
          <a:p>
            <a:pPr marL="0" indent="0">
              <a:buNone/>
            </a:pPr>
            <a:r>
              <a:rPr lang="sv-SE" sz="2200" dirty="0" smtClean="0"/>
              <a:t>Den som har möjlighet kan även odla grönsaker och kryddor hemma.</a:t>
            </a:r>
            <a:endParaRPr lang="sv-SE" sz="2200" dirty="0"/>
          </a:p>
          <a:p>
            <a:pPr marL="0" indent="0">
              <a:buNone/>
            </a:pPr>
            <a:endParaRPr lang="sv-SE" sz="2200" dirty="0"/>
          </a:p>
        </p:txBody>
      </p:sp>
      <p:sp>
        <p:nvSpPr>
          <p:cNvPr id="6" name="Rektangel 5"/>
          <p:cNvSpPr/>
          <p:nvPr/>
        </p:nvSpPr>
        <p:spPr>
          <a:xfrm>
            <a:off x="5818909" y="6198947"/>
            <a:ext cx="4812145" cy="292388"/>
          </a:xfrm>
          <a:prstGeom prst="rect">
            <a:avLst/>
          </a:prstGeom>
        </p:spPr>
        <p:txBody>
          <a:bodyPr wrap="square">
            <a:spAutoFit/>
          </a:bodyPr>
          <a:lstStyle/>
          <a:p>
            <a:r>
              <a:rPr lang="sv-SE" sz="1300" i="1" dirty="0" smtClean="0"/>
              <a:t>Bild</a:t>
            </a:r>
            <a:r>
              <a:rPr lang="sv-SE" sz="1300" i="1" dirty="0"/>
              <a:t>: </a:t>
            </a:r>
            <a:r>
              <a:rPr lang="sv-SE" sz="1300" i="1" dirty="0" smtClean="0"/>
              <a:t>Om </a:t>
            </a:r>
            <a:r>
              <a:rPr lang="sv-SE" sz="1300" i="1" dirty="0"/>
              <a:t>krisen kommer till Lidingö, från Lidingö stad</a:t>
            </a:r>
          </a:p>
        </p:txBody>
      </p:sp>
      <p:sp>
        <p:nvSpPr>
          <p:cNvPr id="3" name="Platshållare för bild 2"/>
          <p:cNvSpPr>
            <a:spLocks noGrp="1"/>
          </p:cNvSpPr>
          <p:nvPr>
            <p:ph type="pic" idx="1"/>
          </p:nvPr>
        </p:nvSpPr>
        <p:spPr>
          <a:xfrm>
            <a:off x="1" y="0"/>
            <a:ext cx="4784436" cy="6857999"/>
          </a:xfrm>
        </p:spPr>
      </p:sp>
      <p:pic>
        <p:nvPicPr>
          <p:cNvPr id="5" name="Bildobjekt 4"/>
          <p:cNvPicPr>
            <a:picLocks noChangeAspect="1"/>
          </p:cNvPicPr>
          <p:nvPr/>
        </p:nvPicPr>
        <p:blipFill>
          <a:blip r:embed="rId2"/>
          <a:stretch>
            <a:fillRect/>
          </a:stretch>
        </p:blipFill>
        <p:spPr>
          <a:xfrm>
            <a:off x="0" y="0"/>
            <a:ext cx="4853630" cy="6733309"/>
          </a:xfrm>
          <a:prstGeom prst="rect">
            <a:avLst/>
          </a:prstGeom>
          <a:ln w="3175">
            <a:solidFill>
              <a:schemeClr val="bg1">
                <a:lumMod val="85000"/>
              </a:schemeClr>
            </a:solidFill>
          </a:ln>
        </p:spPr>
      </p:pic>
    </p:spTree>
    <p:extLst>
      <p:ext uri="{BB962C8B-B14F-4D97-AF65-F5344CB8AC3E}">
        <p14:creationId xmlns:p14="http://schemas.microsoft.com/office/powerpoint/2010/main" val="860630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73388" y="535637"/>
            <a:ext cx="8580582" cy="966397"/>
          </a:xfrm>
        </p:spPr>
        <p:txBody>
          <a:bodyPr/>
          <a:lstStyle/>
          <a:p>
            <a:r>
              <a:rPr lang="sv-SE" dirty="0" smtClean="0"/>
              <a:t>Därför behövs lokal information</a:t>
            </a:r>
            <a:endParaRPr lang="sv-SE" dirty="0"/>
          </a:p>
        </p:txBody>
      </p:sp>
      <p:sp>
        <p:nvSpPr>
          <p:cNvPr id="3" name="Platshållare för innehåll 2"/>
          <p:cNvSpPr>
            <a:spLocks noGrp="1"/>
          </p:cNvSpPr>
          <p:nvPr>
            <p:ph idx="1"/>
          </p:nvPr>
        </p:nvSpPr>
        <p:spPr>
          <a:xfrm>
            <a:off x="1787221" y="1248418"/>
            <a:ext cx="8580582" cy="3601527"/>
          </a:xfrm>
        </p:spPr>
        <p:txBody>
          <a:bodyPr/>
          <a:lstStyle/>
          <a:p>
            <a:pPr marL="0" indent="0">
              <a:buNone/>
            </a:pPr>
            <a:r>
              <a:rPr lang="sv-SE" dirty="0" smtClean="0"/>
              <a:t>MSB:s broschyr </a:t>
            </a:r>
            <a:r>
              <a:rPr lang="sv-SE" i="1" dirty="0"/>
              <a:t>Om krisen eller kriget kommer </a:t>
            </a:r>
            <a:r>
              <a:rPr lang="sv-SE" dirty="0" smtClean="0"/>
              <a:t>är fortfarande aktuell. Men det finns lokala </a:t>
            </a:r>
            <a:r>
              <a:rPr lang="sv-SE" dirty="0"/>
              <a:t>skillnader </a:t>
            </a:r>
            <a:r>
              <a:rPr lang="sv-SE" dirty="0" smtClean="0"/>
              <a:t>när det </a:t>
            </a:r>
            <a:r>
              <a:rPr lang="sv-SE" dirty="0"/>
              <a:t>gäller </a:t>
            </a:r>
            <a:r>
              <a:rPr lang="sv-SE" dirty="0" smtClean="0"/>
              <a:t>beredskapen. </a:t>
            </a:r>
            <a:r>
              <a:rPr lang="sv-SE" dirty="0"/>
              <a:t>Det är därför motiverat att </a:t>
            </a:r>
            <a:r>
              <a:rPr lang="sv-SE" dirty="0" smtClean="0"/>
              <a:t>ta </a:t>
            </a:r>
            <a:r>
              <a:rPr lang="sv-SE" dirty="0"/>
              <a:t>fram </a:t>
            </a:r>
            <a:r>
              <a:rPr lang="sv-SE" dirty="0" smtClean="0"/>
              <a:t>lokalt anpassad </a:t>
            </a:r>
            <a:r>
              <a:rPr lang="sv-SE" dirty="0"/>
              <a:t>information till </a:t>
            </a:r>
            <a:r>
              <a:rPr lang="sv-SE" dirty="0" smtClean="0"/>
              <a:t>kommuninvånarna</a:t>
            </a:r>
            <a:r>
              <a:rPr lang="sv-SE" dirty="0"/>
              <a:t>. </a:t>
            </a:r>
          </a:p>
        </p:txBody>
      </p:sp>
      <p:grpSp>
        <p:nvGrpSpPr>
          <p:cNvPr id="4" name="Grupp 3"/>
          <p:cNvGrpSpPr/>
          <p:nvPr/>
        </p:nvGrpSpPr>
        <p:grpSpPr>
          <a:xfrm>
            <a:off x="1773388" y="3144655"/>
            <a:ext cx="8474379" cy="2917942"/>
            <a:chOff x="1773388" y="3144655"/>
            <a:chExt cx="8474379" cy="2917942"/>
          </a:xfrm>
        </p:grpSpPr>
        <p:sp>
          <p:nvSpPr>
            <p:cNvPr id="5" name="Textruta 7" descr="Faktaruta. Text kan ej läsas upp"/>
            <p:cNvSpPr txBox="1"/>
            <p:nvPr/>
          </p:nvSpPr>
          <p:spPr>
            <a:xfrm>
              <a:off x="1773388" y="3144655"/>
              <a:ext cx="8474379" cy="2917942"/>
            </a:xfrm>
            <a:prstGeom prst="rect">
              <a:avLst/>
            </a:prstGeom>
            <a:solidFill>
              <a:srgbClr val="E4E4E1"/>
            </a:solidFill>
            <a:ln w="6350">
              <a:noFill/>
            </a:ln>
          </p:spPr>
          <p:txBody>
            <a:bodyPr rot="0" spcFirstLastPara="0" vert="horz" wrap="square" lIns="360000" tIns="360000" rIns="360000" bIns="252000" numCol="1" spcCol="0" rtlCol="0" fromWordArt="0" anchor="t" anchorCtr="0" forceAA="0" compatLnSpc="1">
              <a:prstTxWarp prst="textNoShape">
                <a:avLst/>
              </a:prstTxWarp>
              <a:noAutofit/>
            </a:bodyPr>
            <a:lstStyle/>
            <a:p>
              <a:pPr>
                <a:lnSpc>
                  <a:spcPct val="107000"/>
                </a:lnSpc>
                <a:spcAft>
                  <a:spcPts val="600"/>
                </a:spcAft>
              </a:pPr>
              <a:endParaRPr lang="sv-SE" sz="800" dirty="0">
                <a:effectLst/>
                <a:latin typeface="Arial" panose="020B0604020202020204" pitchFamily="34" charset="0"/>
                <a:ea typeface="Garamond" panose="02020404030301010803" pitchFamily="18" charset="0"/>
                <a:cs typeface="Times New Roman" panose="02020603050405020304" pitchFamily="18" charset="0"/>
              </a:endParaRPr>
            </a:p>
          </p:txBody>
        </p:sp>
        <p:pic>
          <p:nvPicPr>
            <p:cNvPr id="7" name="Bildobjekt 6"/>
            <p:cNvPicPr>
              <a:picLocks noChangeAspect="1"/>
            </p:cNvPicPr>
            <p:nvPr/>
          </p:nvPicPr>
          <p:blipFill>
            <a:blip r:embed="rId2"/>
            <a:stretch>
              <a:fillRect/>
            </a:stretch>
          </p:blipFill>
          <p:spPr>
            <a:xfrm>
              <a:off x="3782313" y="3302035"/>
              <a:ext cx="4742981" cy="2600295"/>
            </a:xfrm>
            <a:prstGeom prst="rect">
              <a:avLst/>
            </a:prstGeom>
          </p:spPr>
        </p:pic>
      </p:grpSp>
    </p:spTree>
    <p:extLst>
      <p:ext uri="{BB962C8B-B14F-4D97-AF65-F5344CB8AC3E}">
        <p14:creationId xmlns:p14="http://schemas.microsoft.com/office/powerpoint/2010/main" val="113384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Värme</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dirty="0" smtClean="0"/>
              <a:t>Tips på hur man håller sig varm vid ett strömavbrott kan gärna ingå i broschyren. </a:t>
            </a:r>
            <a:endParaRPr lang="sv-SE" dirty="0"/>
          </a:p>
          <a:p>
            <a:pPr marL="0" indent="0">
              <a:buNone/>
            </a:pPr>
            <a:r>
              <a:rPr lang="sv-SE" dirty="0" smtClean="0"/>
              <a:t>Påminn också om brandrisken och vikten av att vädra om de använder alternativa värmekällor, som gasol- och fotogenvärmare.  </a:t>
            </a:r>
          </a:p>
          <a:p>
            <a:pPr marL="0" indent="0">
              <a:buNone/>
            </a:pPr>
            <a:endParaRPr lang="sv-SE" dirty="0"/>
          </a:p>
          <a:p>
            <a:pPr marL="0" indent="0">
              <a:buNone/>
            </a:pPr>
            <a:endParaRPr lang="sv-SE" dirty="0" smtClean="0"/>
          </a:p>
          <a:p>
            <a:pPr marL="0" indent="0">
              <a:buNone/>
            </a:pPr>
            <a:endParaRPr lang="sv-SE" dirty="0"/>
          </a:p>
        </p:txBody>
      </p:sp>
      <p:sp>
        <p:nvSpPr>
          <p:cNvPr id="6" name="Rektangel 5"/>
          <p:cNvSpPr/>
          <p:nvPr/>
        </p:nvSpPr>
        <p:spPr>
          <a:xfrm>
            <a:off x="5818909" y="6165503"/>
            <a:ext cx="4812145" cy="692497"/>
          </a:xfrm>
          <a:prstGeom prst="rect">
            <a:avLst/>
          </a:prstGeom>
        </p:spPr>
        <p:txBody>
          <a:bodyPr wrap="square">
            <a:spAutoFit/>
          </a:bodyPr>
          <a:lstStyle/>
          <a:p>
            <a:r>
              <a:rPr lang="sv-SE" sz="1300" i="1" dirty="0" smtClean="0"/>
              <a:t>Bild</a:t>
            </a:r>
            <a:r>
              <a:rPr lang="sv-SE" sz="1300" i="1" dirty="0"/>
              <a:t>: </a:t>
            </a:r>
            <a:r>
              <a:rPr lang="sv-SE" sz="1300" i="1" dirty="0" smtClean="0"/>
              <a:t>Vad </a:t>
            </a:r>
            <a:r>
              <a:rPr lang="sv-SE" sz="1300" i="1" dirty="0"/>
              <a:t>skulle du göra om din vardag vändes upp och ner, från Länsstyrelsen </a:t>
            </a:r>
            <a:r>
              <a:rPr lang="sv-SE" sz="1300" i="1" dirty="0" smtClean="0"/>
              <a:t>i Västmanlands </a:t>
            </a:r>
            <a:r>
              <a:rPr lang="sv-SE" sz="1300" i="1" dirty="0"/>
              <a:t>län.</a:t>
            </a:r>
          </a:p>
          <a:p>
            <a:endParaRPr lang="sv-SE" sz="1300" i="1" dirty="0"/>
          </a:p>
        </p:txBody>
      </p:sp>
      <p:pic>
        <p:nvPicPr>
          <p:cNvPr id="5" name="Platshållare för bild 4"/>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l="2199" r="2199"/>
          <a:stretch>
            <a:fillRect/>
          </a:stretch>
        </p:blipFill>
        <p:spPr>
          <a:xfrm>
            <a:off x="0" y="0"/>
            <a:ext cx="4621213" cy="6858000"/>
          </a:xfrm>
          <a:ln w="3175">
            <a:solidFill>
              <a:schemeClr val="bg1">
                <a:lumMod val="85000"/>
              </a:schemeClr>
            </a:solidFill>
          </a:ln>
        </p:spPr>
      </p:pic>
    </p:spTree>
    <p:extLst>
      <p:ext uri="{BB962C8B-B14F-4D97-AF65-F5344CB8AC3E}">
        <p14:creationId xmlns:p14="http://schemas.microsoft.com/office/powerpoint/2010/main" val="268505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773189" y="102198"/>
            <a:ext cx="5383591" cy="943824"/>
          </a:xfrm>
        </p:spPr>
        <p:txBody>
          <a:bodyPr/>
          <a:lstStyle/>
          <a:p>
            <a:r>
              <a:rPr lang="sv-SE" dirty="0" smtClean="0"/>
              <a:t>Toalett och hygien</a:t>
            </a:r>
            <a:endParaRPr lang="sv-SE" dirty="0"/>
          </a:p>
        </p:txBody>
      </p:sp>
      <p:sp>
        <p:nvSpPr>
          <p:cNvPr id="4" name="Platshållare för text 3"/>
          <p:cNvSpPr>
            <a:spLocks noGrp="1"/>
          </p:cNvSpPr>
          <p:nvPr>
            <p:ph type="body" sz="quarter" idx="10"/>
          </p:nvPr>
        </p:nvSpPr>
        <p:spPr>
          <a:xfrm>
            <a:off x="5773189" y="1260632"/>
            <a:ext cx="5131031" cy="3833813"/>
          </a:xfrm>
        </p:spPr>
        <p:txBody>
          <a:bodyPr/>
          <a:lstStyle/>
          <a:p>
            <a:pPr marL="0" indent="0">
              <a:buNone/>
            </a:pPr>
            <a:r>
              <a:rPr lang="sv-SE" sz="2200" dirty="0" smtClean="0"/>
              <a:t>Eftersom </a:t>
            </a:r>
            <a:r>
              <a:rPr lang="sv-SE" sz="2200" dirty="0"/>
              <a:t>avtalen kring vatten och avlopp ser olika ut i landet </a:t>
            </a:r>
            <a:r>
              <a:rPr lang="sv-SE" sz="2200" dirty="0" smtClean="0"/>
              <a:t>behövs en beskrivning av </a:t>
            </a:r>
            <a:r>
              <a:rPr lang="sv-SE" sz="2200" dirty="0"/>
              <a:t>hur invånarna sköter sin hygien </a:t>
            </a:r>
            <a:r>
              <a:rPr lang="sv-SE" sz="2200" dirty="0" smtClean="0"/>
              <a:t>och toalettbestyr vid </a:t>
            </a:r>
            <a:r>
              <a:rPr lang="sv-SE" sz="2200" dirty="0"/>
              <a:t>ett långvarigt strömavbrott</a:t>
            </a:r>
            <a:r>
              <a:rPr lang="sv-SE" sz="2200" dirty="0" smtClean="0"/>
              <a:t>. </a:t>
            </a:r>
          </a:p>
          <a:p>
            <a:pPr marL="0" indent="0">
              <a:buNone/>
            </a:pPr>
            <a:r>
              <a:rPr lang="sv-SE" sz="2200" b="1" dirty="0">
                <a:solidFill>
                  <a:schemeClr val="tx1"/>
                </a:solidFill>
              </a:rPr>
              <a:t>OBS! Samråd med den lokala renhållningen och </a:t>
            </a:r>
            <a:r>
              <a:rPr lang="sv-SE" sz="2200" b="1" dirty="0" smtClean="0">
                <a:solidFill>
                  <a:schemeClr val="tx1"/>
                </a:solidFill>
              </a:rPr>
              <a:t>informera invånarna om </a:t>
            </a:r>
            <a:r>
              <a:rPr lang="sv-SE" sz="2200" b="1" dirty="0">
                <a:solidFill>
                  <a:schemeClr val="tx1"/>
                </a:solidFill>
              </a:rPr>
              <a:t>vad som gäller hos er! </a:t>
            </a:r>
          </a:p>
          <a:p>
            <a:pPr marL="0" indent="0">
              <a:buNone/>
            </a:pPr>
            <a:r>
              <a:rPr lang="sv-SE" sz="2200" dirty="0" smtClean="0"/>
              <a:t>I vissa fall ska de samla in avfallet i täta plastpåsar som slängs på anvisade platser. I andra är </a:t>
            </a:r>
            <a:r>
              <a:rPr lang="sv-SE" sz="2200" dirty="0"/>
              <a:t>latrintunna </a:t>
            </a:r>
            <a:r>
              <a:rPr lang="sv-SE" sz="2200" dirty="0" smtClean="0"/>
              <a:t>eller </a:t>
            </a:r>
            <a:r>
              <a:rPr lang="sv-SE" sz="2200" dirty="0"/>
              <a:t>hink med tätslutande </a:t>
            </a:r>
            <a:r>
              <a:rPr lang="sv-SE" sz="2200" dirty="0" smtClean="0"/>
              <a:t>lock att föredra.</a:t>
            </a:r>
          </a:p>
        </p:txBody>
      </p:sp>
      <p:sp>
        <p:nvSpPr>
          <p:cNvPr id="6" name="Rektangel 5"/>
          <p:cNvSpPr/>
          <p:nvPr/>
        </p:nvSpPr>
        <p:spPr>
          <a:xfrm>
            <a:off x="5773189" y="6251710"/>
            <a:ext cx="4812145" cy="292388"/>
          </a:xfrm>
          <a:prstGeom prst="rect">
            <a:avLst/>
          </a:prstGeom>
        </p:spPr>
        <p:txBody>
          <a:bodyPr wrap="square">
            <a:spAutoFit/>
          </a:bodyPr>
          <a:lstStyle/>
          <a:p>
            <a:r>
              <a:rPr lang="sv-SE" sz="1300" i="1" dirty="0" smtClean="0"/>
              <a:t>Bild</a:t>
            </a:r>
            <a:r>
              <a:rPr lang="sv-SE" sz="1300" i="1" dirty="0"/>
              <a:t>: </a:t>
            </a:r>
            <a:r>
              <a:rPr lang="sv-SE" sz="1300" i="1" dirty="0" smtClean="0"/>
              <a:t>Illustration på toalett från </a:t>
            </a:r>
            <a:r>
              <a:rPr lang="sv-SE" sz="1300" i="1" dirty="0" err="1"/>
              <a:t>V</a:t>
            </a:r>
            <a:r>
              <a:rPr lang="sv-SE" sz="1300" i="1" dirty="0" err="1" smtClean="0"/>
              <a:t>ectorpocket</a:t>
            </a:r>
            <a:r>
              <a:rPr lang="sv-SE" sz="1300" i="1" dirty="0" smtClean="0"/>
              <a:t>/freepik.com.</a:t>
            </a:r>
            <a:endParaRPr lang="sv-SE" sz="1300" i="1" dirty="0"/>
          </a:p>
        </p:txBody>
      </p:sp>
      <p:pic>
        <p:nvPicPr>
          <p:cNvPr id="5" name="Platshållare för bild 4"/>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t="3443" b="3443"/>
          <a:stretch>
            <a:fillRect/>
          </a:stretch>
        </p:blipFill>
        <p:spPr>
          <a:xfrm>
            <a:off x="0" y="0"/>
            <a:ext cx="4910138" cy="6858000"/>
          </a:xfrm>
          <a:ln w="3175">
            <a:solidFill>
              <a:schemeClr val="bg1">
                <a:lumMod val="85000"/>
              </a:schemeClr>
            </a:solidFill>
          </a:ln>
        </p:spPr>
      </p:pic>
    </p:spTree>
    <p:extLst>
      <p:ext uri="{BB962C8B-B14F-4D97-AF65-F5344CB8AC3E}">
        <p14:creationId xmlns:p14="http://schemas.microsoft.com/office/powerpoint/2010/main" val="3367722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Djur</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Även för djuren behövs en beredskap inför kriser och krig. Informera om hur invånarna bäst ordnar detta. Kom även ihåg boskapsdjuren.</a:t>
            </a:r>
          </a:p>
          <a:p>
            <a:pPr marL="0" indent="0">
              <a:buNone/>
            </a:pPr>
            <a:r>
              <a:rPr lang="sv-SE" sz="2200" dirty="0" smtClean="0"/>
              <a:t>För mer information och checklistor kan ni hänvisa </a:t>
            </a:r>
            <a:r>
              <a:rPr lang="sv-SE" sz="2200" dirty="0"/>
              <a:t>till </a:t>
            </a:r>
            <a:r>
              <a:rPr lang="sv-SE" sz="2200" dirty="0">
                <a:hlinkClick r:id="rId2"/>
              </a:rPr>
              <a:t>Svenska Blå Stjärnan</a:t>
            </a:r>
            <a:r>
              <a:rPr lang="sv-SE" sz="2200" dirty="0"/>
              <a:t> och </a:t>
            </a:r>
            <a:r>
              <a:rPr lang="sv-SE" sz="2200" dirty="0" smtClean="0">
                <a:hlinkClick r:id="rId3"/>
              </a:rPr>
              <a:t>Jordbruksverket</a:t>
            </a:r>
            <a:r>
              <a:rPr lang="sv-SE" sz="2200" dirty="0" smtClean="0"/>
              <a:t>. </a:t>
            </a:r>
            <a:endParaRPr lang="sv-SE" sz="2200" dirty="0"/>
          </a:p>
        </p:txBody>
      </p:sp>
      <p:sp>
        <p:nvSpPr>
          <p:cNvPr id="6" name="Rektangel 5"/>
          <p:cNvSpPr/>
          <p:nvPr/>
        </p:nvSpPr>
        <p:spPr>
          <a:xfrm>
            <a:off x="5938981" y="6217420"/>
            <a:ext cx="4812145" cy="292388"/>
          </a:xfrm>
          <a:prstGeom prst="rect">
            <a:avLst/>
          </a:prstGeom>
        </p:spPr>
        <p:txBody>
          <a:bodyPr wrap="square">
            <a:spAutoFit/>
          </a:bodyPr>
          <a:lstStyle/>
          <a:p>
            <a:r>
              <a:rPr lang="sv-SE" sz="1300" i="1" dirty="0" smtClean="0"/>
              <a:t>Bild</a:t>
            </a:r>
            <a:r>
              <a:rPr lang="sv-SE" sz="1300" i="1" dirty="0"/>
              <a:t>: </a:t>
            </a:r>
            <a:r>
              <a:rPr lang="sv-SE" sz="1300" i="1" dirty="0" smtClean="0"/>
              <a:t>Information från Svenska Blå Stjärnans webbplats</a:t>
            </a:r>
            <a:endParaRPr lang="sv-SE" sz="1300" i="1" dirty="0"/>
          </a:p>
        </p:txBody>
      </p:sp>
      <p:pic>
        <p:nvPicPr>
          <p:cNvPr id="8" name="Platshållare för bild 7"/>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821" b="821"/>
          <a:stretch>
            <a:fillRect/>
          </a:stretch>
        </p:blipFill>
        <p:spPr>
          <a:xfrm>
            <a:off x="0" y="0"/>
            <a:ext cx="4518025" cy="6858000"/>
          </a:xfrm>
          <a:ln w="3175">
            <a:solidFill>
              <a:schemeClr val="bg1">
                <a:lumMod val="85000"/>
              </a:schemeClr>
            </a:solidFill>
          </a:ln>
        </p:spPr>
      </p:pic>
    </p:spTree>
    <p:extLst>
      <p:ext uri="{BB962C8B-B14F-4D97-AF65-F5344CB8AC3E}">
        <p14:creationId xmlns:p14="http://schemas.microsoft.com/office/powerpoint/2010/main" val="2088393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Första hjälpen</a:t>
            </a:r>
            <a:endParaRPr lang="sv-SE" dirty="0"/>
          </a:p>
        </p:txBody>
      </p:sp>
      <p:sp>
        <p:nvSpPr>
          <p:cNvPr id="4" name="Platshållare för text 3"/>
          <p:cNvSpPr>
            <a:spLocks noGrp="1"/>
          </p:cNvSpPr>
          <p:nvPr>
            <p:ph type="body" sz="quarter" idx="10"/>
          </p:nvPr>
        </p:nvSpPr>
        <p:spPr>
          <a:xfrm>
            <a:off x="5818909" y="1657058"/>
            <a:ext cx="5006109" cy="3833813"/>
          </a:xfrm>
        </p:spPr>
        <p:txBody>
          <a:bodyPr/>
          <a:lstStyle/>
          <a:p>
            <a:pPr marL="0" indent="0">
              <a:buNone/>
            </a:pPr>
            <a:r>
              <a:rPr lang="sv-SE" sz="2200" dirty="0" smtClean="0"/>
              <a:t>I broschyren eller på er webbplats kan ni även ha information om första hjälpen, med länkar till mer information. Exempelvis kan ni tipsa om att ladda ner </a:t>
            </a:r>
            <a:r>
              <a:rPr lang="sv-SE" sz="2200" dirty="0" err="1" smtClean="0"/>
              <a:t>mobilappen</a:t>
            </a:r>
            <a:r>
              <a:rPr lang="sv-SE" sz="2200" dirty="0" smtClean="0"/>
              <a:t> ”Första hjälpen” från Svenska Röda Korset. </a:t>
            </a:r>
          </a:p>
          <a:p>
            <a:pPr marL="0" indent="0">
              <a:buNone/>
            </a:pPr>
            <a:r>
              <a:rPr lang="sv-SE" sz="2200" dirty="0" smtClean="0"/>
              <a:t>På HLR-rådets </a:t>
            </a:r>
            <a:r>
              <a:rPr lang="sv-SE" sz="2200" dirty="0" smtClean="0">
                <a:hlinkClick r:id="rId2"/>
              </a:rPr>
              <a:t>webbplats</a:t>
            </a:r>
            <a:r>
              <a:rPr lang="sv-SE" sz="2200" dirty="0" smtClean="0"/>
              <a:t> finns utbildningsfilmer som kan rädda liv.</a:t>
            </a:r>
            <a:endParaRPr lang="sv-SE" sz="2200" dirty="0"/>
          </a:p>
        </p:txBody>
      </p:sp>
      <p:sp>
        <p:nvSpPr>
          <p:cNvPr id="6" name="Rektangel 5"/>
          <p:cNvSpPr/>
          <p:nvPr/>
        </p:nvSpPr>
        <p:spPr>
          <a:xfrm>
            <a:off x="5938981" y="6217420"/>
            <a:ext cx="4812145" cy="492443"/>
          </a:xfrm>
          <a:prstGeom prst="rect">
            <a:avLst/>
          </a:prstGeom>
        </p:spPr>
        <p:txBody>
          <a:bodyPr wrap="square">
            <a:spAutoFit/>
          </a:bodyPr>
          <a:lstStyle/>
          <a:p>
            <a:r>
              <a:rPr lang="sv-SE" sz="1300" i="1" dirty="0" smtClean="0"/>
              <a:t>Bild</a:t>
            </a:r>
            <a:r>
              <a:rPr lang="sv-SE" sz="1300" i="1" dirty="0"/>
              <a:t>: </a:t>
            </a:r>
            <a:r>
              <a:rPr lang="sv-SE" sz="1300" i="1" dirty="0" smtClean="0"/>
              <a:t>Från Svenska rådet för hjärt- och lungräddning, HLR-rådets webbplats.</a:t>
            </a:r>
            <a:endParaRPr lang="sv-SE" sz="1300" i="1" dirty="0"/>
          </a:p>
        </p:txBody>
      </p:sp>
      <p:sp>
        <p:nvSpPr>
          <p:cNvPr id="3" name="Platshållare för bild 2"/>
          <p:cNvSpPr>
            <a:spLocks noGrp="1"/>
          </p:cNvSpPr>
          <p:nvPr>
            <p:ph type="pic" idx="1"/>
          </p:nvPr>
        </p:nvSpPr>
        <p:spPr>
          <a:xfrm>
            <a:off x="1" y="0"/>
            <a:ext cx="4476126" cy="6857999"/>
          </a:xfrm>
        </p:spPr>
      </p:sp>
      <p:pic>
        <p:nvPicPr>
          <p:cNvPr id="7" name="Bildobjekt 6"/>
          <p:cNvPicPr>
            <a:picLocks noChangeAspect="1"/>
          </p:cNvPicPr>
          <p:nvPr/>
        </p:nvPicPr>
        <p:blipFill>
          <a:blip r:embed="rId3"/>
          <a:stretch>
            <a:fillRect/>
          </a:stretch>
        </p:blipFill>
        <p:spPr>
          <a:xfrm>
            <a:off x="0" y="2005250"/>
            <a:ext cx="5185374" cy="4852750"/>
          </a:xfrm>
          <a:prstGeom prst="rect">
            <a:avLst/>
          </a:prstGeom>
          <a:ln w="3175">
            <a:noFill/>
          </a:ln>
        </p:spPr>
      </p:pic>
      <p:pic>
        <p:nvPicPr>
          <p:cNvPr id="8" name="Bildobjekt 7"/>
          <p:cNvPicPr>
            <a:picLocks noChangeAspect="1"/>
          </p:cNvPicPr>
          <p:nvPr/>
        </p:nvPicPr>
        <p:blipFill rotWithShape="1">
          <a:blip r:embed="rId4"/>
          <a:srcRect r="29282"/>
          <a:stretch/>
        </p:blipFill>
        <p:spPr>
          <a:xfrm>
            <a:off x="2406" y="-1"/>
            <a:ext cx="5145112" cy="2129425"/>
          </a:xfrm>
          <a:prstGeom prst="rect">
            <a:avLst/>
          </a:prstGeom>
          <a:ln w="3175">
            <a:noFill/>
          </a:ln>
        </p:spPr>
      </p:pic>
      <p:cxnSp>
        <p:nvCxnSpPr>
          <p:cNvPr id="12" name="Rak koppling 11"/>
          <p:cNvCxnSpPr/>
          <p:nvPr/>
        </p:nvCxnSpPr>
        <p:spPr>
          <a:xfrm>
            <a:off x="5147518" y="106469"/>
            <a:ext cx="0" cy="675153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726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Öva!</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Även om vi läst hur vi ska förbereda oss så behöver </a:t>
            </a:r>
            <a:r>
              <a:rPr lang="sv-SE" sz="2200" dirty="0"/>
              <a:t>vi </a:t>
            </a:r>
            <a:r>
              <a:rPr lang="sv-SE" sz="2200" dirty="0" smtClean="0"/>
              <a:t>i </a:t>
            </a:r>
            <a:r>
              <a:rPr lang="sv-SE" sz="2200" dirty="0"/>
              <a:t>förväg testa, träna och </a:t>
            </a:r>
            <a:r>
              <a:rPr lang="sv-SE" sz="2200" dirty="0" smtClean="0"/>
              <a:t>öva. Det är bästa sättet att känna sig förberedd och därmed tryggare. </a:t>
            </a:r>
          </a:p>
          <a:p>
            <a:pPr marL="0" indent="0">
              <a:buNone/>
            </a:pPr>
            <a:r>
              <a:rPr lang="sv-SE" sz="2200" dirty="0" smtClean="0"/>
              <a:t>Ni kan ta fram scenarier utifrån era lokala risker eller använda de som finns på msb.se. </a:t>
            </a:r>
          </a:p>
          <a:p>
            <a:pPr marL="0" indent="0">
              <a:buNone/>
            </a:pPr>
            <a:r>
              <a:rPr lang="sv-SE" sz="2200" dirty="0" smtClean="0"/>
              <a:t>Det viktigaste är att ni uppmuntrar till övning och samarbete.</a:t>
            </a:r>
            <a:endParaRPr lang="sv-SE" sz="2200" dirty="0"/>
          </a:p>
        </p:txBody>
      </p:sp>
      <p:sp>
        <p:nvSpPr>
          <p:cNvPr id="6" name="Rektangel 5"/>
          <p:cNvSpPr/>
          <p:nvPr/>
        </p:nvSpPr>
        <p:spPr>
          <a:xfrm>
            <a:off x="5938981" y="6217420"/>
            <a:ext cx="4812145" cy="523220"/>
          </a:xfrm>
          <a:prstGeom prst="rect">
            <a:avLst/>
          </a:prstGeom>
        </p:spPr>
        <p:txBody>
          <a:bodyPr wrap="square">
            <a:spAutoFit/>
          </a:bodyPr>
          <a:lstStyle/>
          <a:p>
            <a:r>
              <a:rPr lang="sv-SE" sz="1300" i="1" dirty="0" smtClean="0"/>
              <a:t>Bild: </a:t>
            </a:r>
            <a:r>
              <a:rPr lang="sv-SE" sz="1400" i="1" dirty="0" smtClean="0"/>
              <a:t>Var </a:t>
            </a:r>
            <a:r>
              <a:rPr lang="sv-SE" sz="1400" i="1" dirty="0"/>
              <a:t>förberedd om krisen eller kriget </a:t>
            </a:r>
            <a:r>
              <a:rPr lang="sv-SE" sz="1400" i="1" dirty="0" smtClean="0"/>
              <a:t>kommer, från Norrköpings kommun</a:t>
            </a:r>
            <a:r>
              <a:rPr lang="sv-SE" sz="1300" i="1" dirty="0" smtClean="0"/>
              <a:t>.</a:t>
            </a:r>
            <a:endParaRPr lang="sv-SE" sz="1300" i="1" dirty="0"/>
          </a:p>
        </p:txBody>
      </p:sp>
      <p:pic>
        <p:nvPicPr>
          <p:cNvPr id="7" name="Platshållare för bild 6"/>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l="2035" r="2035"/>
          <a:stretch>
            <a:fillRect/>
          </a:stretch>
        </p:blipFill>
        <p:spPr>
          <a:xfrm>
            <a:off x="0" y="0"/>
            <a:ext cx="4637088" cy="6858000"/>
          </a:xfrm>
          <a:ln w="3175">
            <a:solidFill>
              <a:schemeClr val="bg1">
                <a:lumMod val="85000"/>
              </a:schemeClr>
            </a:solidFill>
          </a:ln>
        </p:spPr>
      </p:pic>
    </p:spTree>
    <p:extLst>
      <p:ext uri="{BB962C8B-B14F-4D97-AF65-F5344CB8AC3E}">
        <p14:creationId xmlns:p14="http://schemas.microsoft.com/office/powerpoint/2010/main" val="1846606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Engagera dig</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Samhället är beroende av att det finns frivilliga krafter för att hantera kriser och krig. Uppmuntra gärna till eget engagemang och tipsa om både lokala och nationella föreningar. </a:t>
            </a:r>
          </a:p>
          <a:p>
            <a:pPr marL="0" indent="0">
              <a:buNone/>
            </a:pPr>
            <a:r>
              <a:rPr lang="sv-SE" sz="2200" dirty="0" smtClean="0"/>
              <a:t>Här </a:t>
            </a:r>
            <a:r>
              <a:rPr lang="sv-SE" sz="2200" dirty="0"/>
              <a:t>kan ni med fördel samarbeta med </a:t>
            </a:r>
            <a:r>
              <a:rPr lang="sv-SE" sz="2200" dirty="0" smtClean="0"/>
              <a:t>frivilligorganisationer </a:t>
            </a:r>
            <a:r>
              <a:rPr lang="sv-SE" sz="2200" dirty="0"/>
              <a:t>och trossamfund</a:t>
            </a:r>
            <a:r>
              <a:rPr lang="sv-SE" sz="2200" dirty="0" smtClean="0"/>
              <a:t>.</a:t>
            </a:r>
          </a:p>
          <a:p>
            <a:pPr marL="0" indent="0">
              <a:buNone/>
            </a:pPr>
            <a:endParaRPr lang="sv-SE" sz="2200" dirty="0"/>
          </a:p>
          <a:p>
            <a:pPr marL="0" indent="0">
              <a:buNone/>
            </a:pPr>
            <a:endParaRPr lang="sv-SE" sz="2200" dirty="0" smtClean="0"/>
          </a:p>
          <a:p>
            <a:pPr marL="0" indent="0">
              <a:buNone/>
            </a:pPr>
            <a:endParaRPr lang="sv-SE" sz="2200" dirty="0"/>
          </a:p>
        </p:txBody>
      </p:sp>
      <p:sp>
        <p:nvSpPr>
          <p:cNvPr id="6" name="Rektangel 5"/>
          <p:cNvSpPr/>
          <p:nvPr/>
        </p:nvSpPr>
        <p:spPr>
          <a:xfrm>
            <a:off x="5938981" y="6217420"/>
            <a:ext cx="4886037" cy="523220"/>
          </a:xfrm>
          <a:prstGeom prst="rect">
            <a:avLst/>
          </a:prstGeom>
        </p:spPr>
        <p:txBody>
          <a:bodyPr wrap="square">
            <a:spAutoFit/>
          </a:bodyPr>
          <a:lstStyle/>
          <a:p>
            <a:r>
              <a:rPr lang="sv-SE" sz="1300" i="1" dirty="0" smtClean="0"/>
              <a:t>Bild</a:t>
            </a:r>
            <a:r>
              <a:rPr lang="sv-SE" sz="1300" i="1" dirty="0"/>
              <a:t>: </a:t>
            </a:r>
            <a:r>
              <a:rPr lang="sv-SE" sz="1400" i="1" dirty="0"/>
              <a:t>Var förberedd om krisen eller kriget </a:t>
            </a:r>
            <a:r>
              <a:rPr lang="sv-SE" sz="1400" i="1" dirty="0" smtClean="0"/>
              <a:t>kommer, från Norrköpings kommun</a:t>
            </a:r>
            <a:r>
              <a:rPr lang="sv-SE" sz="1300" i="1" dirty="0" smtClean="0"/>
              <a:t>.</a:t>
            </a:r>
            <a:endParaRPr lang="sv-SE" sz="1300" i="1" dirty="0"/>
          </a:p>
        </p:txBody>
      </p:sp>
      <p:pic>
        <p:nvPicPr>
          <p:cNvPr id="5" name="Platshållare för bild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78" b="778"/>
          <a:stretch>
            <a:fillRect/>
          </a:stretch>
        </p:blipFill>
        <p:spPr>
          <a:xfrm>
            <a:off x="0" y="0"/>
            <a:ext cx="4910138" cy="6858000"/>
          </a:xfrm>
          <a:ln w="3175">
            <a:solidFill>
              <a:schemeClr val="bg1">
                <a:lumMod val="85000"/>
              </a:schemeClr>
            </a:solidFill>
          </a:ln>
        </p:spPr>
      </p:pic>
    </p:spTree>
    <p:extLst>
      <p:ext uri="{BB962C8B-B14F-4D97-AF65-F5344CB8AC3E}">
        <p14:creationId xmlns:p14="http://schemas.microsoft.com/office/powerpoint/2010/main" val="1818937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Checklistor</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Det finns en mängd checklistor som är bra att ha vid en kris. Ett råd är att begränsa de som finns i er broschyr och lägga övriga på er webbplats. </a:t>
            </a:r>
          </a:p>
          <a:p>
            <a:pPr marL="0" indent="0">
              <a:buNone/>
            </a:pPr>
            <a:r>
              <a:rPr lang="sv-SE" sz="2200" dirty="0" smtClean="0"/>
              <a:t>Uppmuntra invånarna att fylla i och skriva ut checklistor som de lätt kommer åt vid en kris eller krig. En bra plats att förvara dem är i krislådan. </a:t>
            </a:r>
          </a:p>
          <a:p>
            <a:pPr marL="0" indent="0">
              <a:buNone/>
            </a:pPr>
            <a:endParaRPr lang="sv-SE" sz="2200" dirty="0"/>
          </a:p>
        </p:txBody>
      </p:sp>
      <p:sp>
        <p:nvSpPr>
          <p:cNvPr id="6" name="Rektangel 5"/>
          <p:cNvSpPr/>
          <p:nvPr/>
        </p:nvSpPr>
        <p:spPr>
          <a:xfrm>
            <a:off x="5938981" y="6217420"/>
            <a:ext cx="4812145" cy="492443"/>
          </a:xfrm>
          <a:prstGeom prst="rect">
            <a:avLst/>
          </a:prstGeom>
        </p:spPr>
        <p:txBody>
          <a:bodyPr wrap="square">
            <a:spAutoFit/>
          </a:bodyPr>
          <a:lstStyle/>
          <a:p>
            <a:r>
              <a:rPr lang="sv-SE" sz="1300" i="1" dirty="0" smtClean="0"/>
              <a:t>Bild: Om krisen eller kriget kommer till Flen, från Flens kommun.</a:t>
            </a:r>
            <a:endParaRPr lang="sv-SE" sz="1300" i="1" dirty="0"/>
          </a:p>
        </p:txBody>
      </p:sp>
      <p:pic>
        <p:nvPicPr>
          <p:cNvPr id="5" name="Platshållare för bild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78" b="778"/>
          <a:stretch>
            <a:fillRect/>
          </a:stretch>
        </p:blipFill>
        <p:spPr>
          <a:xfrm>
            <a:off x="0" y="0"/>
            <a:ext cx="4910138" cy="6858000"/>
          </a:xfrm>
          <a:ln w="3175">
            <a:solidFill>
              <a:schemeClr val="bg1">
                <a:lumMod val="85000"/>
              </a:schemeClr>
            </a:solidFill>
          </a:ln>
        </p:spPr>
      </p:pic>
    </p:spTree>
    <p:extLst>
      <p:ext uri="{BB962C8B-B14F-4D97-AF65-F5344CB8AC3E}">
        <p14:creationId xmlns:p14="http://schemas.microsoft.com/office/powerpoint/2010/main" val="21015586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8909" y="353658"/>
            <a:ext cx="5383591" cy="943824"/>
          </a:xfrm>
        </p:spPr>
        <p:txBody>
          <a:bodyPr/>
          <a:lstStyle/>
          <a:p>
            <a:r>
              <a:rPr lang="sv-SE" dirty="0" smtClean="0"/>
              <a:t>Viktiga telefonnummer</a:t>
            </a:r>
            <a:endParaRPr lang="sv-SE" dirty="0"/>
          </a:p>
        </p:txBody>
      </p:sp>
      <p:sp>
        <p:nvSpPr>
          <p:cNvPr id="4" name="Platshållare för text 3"/>
          <p:cNvSpPr>
            <a:spLocks noGrp="1"/>
          </p:cNvSpPr>
          <p:nvPr>
            <p:ph type="body" sz="quarter" idx="10"/>
          </p:nvPr>
        </p:nvSpPr>
        <p:spPr>
          <a:xfrm>
            <a:off x="5818909" y="1512092"/>
            <a:ext cx="5006109" cy="3833813"/>
          </a:xfrm>
        </p:spPr>
        <p:txBody>
          <a:bodyPr/>
          <a:lstStyle/>
          <a:p>
            <a:pPr marL="0" indent="0">
              <a:buNone/>
            </a:pPr>
            <a:r>
              <a:rPr lang="sv-SE" sz="2200" dirty="0" smtClean="0"/>
              <a:t>Hur många kommer ihåg telefonnumret till alla nära och kära, samt andra viktiga nummer?</a:t>
            </a:r>
          </a:p>
          <a:p>
            <a:pPr marL="0" indent="0">
              <a:buNone/>
            </a:pPr>
            <a:r>
              <a:rPr lang="sv-SE" sz="2200" dirty="0" smtClean="0"/>
              <a:t>Uppmuntra invånarna att skriva ner dessa, samt övrig viktig information som behövs vid en krissituation. </a:t>
            </a:r>
          </a:p>
          <a:p>
            <a:pPr marL="0" indent="0">
              <a:buNone/>
            </a:pPr>
            <a:r>
              <a:rPr lang="sv-SE" sz="2200" dirty="0" smtClean="0"/>
              <a:t>Mötesplatser är exempel på sådant som är bra att bestämma i förväg, utifall att det inte går att få tag i varandra via telefon eller internet. </a:t>
            </a:r>
            <a:endParaRPr lang="sv-SE" sz="2200" dirty="0"/>
          </a:p>
        </p:txBody>
      </p:sp>
      <p:sp>
        <p:nvSpPr>
          <p:cNvPr id="6" name="Rektangel 5"/>
          <p:cNvSpPr/>
          <p:nvPr/>
        </p:nvSpPr>
        <p:spPr>
          <a:xfrm>
            <a:off x="5938981" y="6217420"/>
            <a:ext cx="4812145" cy="492443"/>
          </a:xfrm>
          <a:prstGeom prst="rect">
            <a:avLst/>
          </a:prstGeom>
        </p:spPr>
        <p:txBody>
          <a:bodyPr wrap="square">
            <a:spAutoFit/>
          </a:bodyPr>
          <a:lstStyle/>
          <a:p>
            <a:r>
              <a:rPr lang="sv-SE" sz="1300" i="1" dirty="0" smtClean="0"/>
              <a:t>Bild</a:t>
            </a:r>
            <a:r>
              <a:rPr lang="sv-SE" sz="1300" i="1" dirty="0"/>
              <a:t>: Om krisen kommer till Lidingö, från Lidingö stad</a:t>
            </a:r>
          </a:p>
          <a:p>
            <a:endParaRPr lang="sv-SE" sz="1300" i="1" dirty="0"/>
          </a:p>
        </p:txBody>
      </p:sp>
      <p:sp>
        <p:nvSpPr>
          <p:cNvPr id="3" name="Platshållare för bild 2"/>
          <p:cNvSpPr>
            <a:spLocks noGrp="1"/>
          </p:cNvSpPr>
          <p:nvPr>
            <p:ph type="pic" idx="1"/>
          </p:nvPr>
        </p:nvSpPr>
        <p:spPr>
          <a:xfrm>
            <a:off x="0" y="0"/>
            <a:ext cx="4910085" cy="6857999"/>
          </a:xfrm>
        </p:spPr>
      </p:sp>
      <p:pic>
        <p:nvPicPr>
          <p:cNvPr id="5" name="Bildobjekt 4"/>
          <p:cNvPicPr>
            <a:picLocks noChangeAspect="1"/>
          </p:cNvPicPr>
          <p:nvPr/>
        </p:nvPicPr>
        <p:blipFill>
          <a:blip r:embed="rId2"/>
          <a:stretch>
            <a:fillRect/>
          </a:stretch>
        </p:blipFill>
        <p:spPr>
          <a:xfrm>
            <a:off x="49273" y="0"/>
            <a:ext cx="4860811" cy="6803394"/>
          </a:xfrm>
          <a:prstGeom prst="rect">
            <a:avLst/>
          </a:prstGeom>
          <a:ln w="3175">
            <a:solidFill>
              <a:schemeClr val="bg1">
                <a:lumMod val="85000"/>
              </a:schemeClr>
            </a:solidFill>
          </a:ln>
        </p:spPr>
      </p:pic>
    </p:spTree>
    <p:extLst>
      <p:ext uri="{BB962C8B-B14F-4D97-AF65-F5344CB8AC3E}">
        <p14:creationId xmlns:p14="http://schemas.microsoft.com/office/powerpoint/2010/main" val="3600151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1136493" y="872662"/>
            <a:ext cx="8582400" cy="633743"/>
          </a:xfrm>
        </p:spPr>
        <p:txBody>
          <a:bodyPr/>
          <a:lstStyle/>
          <a:p>
            <a:r>
              <a:rPr lang="sv-SE" dirty="0" smtClean="0"/>
              <a:t>Tack! </a:t>
            </a:r>
            <a:endParaRPr lang="sv-SE" dirty="0"/>
          </a:p>
        </p:txBody>
      </p:sp>
      <p:sp>
        <p:nvSpPr>
          <p:cNvPr id="3" name="Underrubrik 2"/>
          <p:cNvSpPr>
            <a:spLocks noGrp="1"/>
          </p:cNvSpPr>
          <p:nvPr>
            <p:ph type="subTitle" idx="1"/>
          </p:nvPr>
        </p:nvSpPr>
        <p:spPr>
          <a:xfrm>
            <a:off x="1136493" y="1744100"/>
            <a:ext cx="7726867" cy="1382506"/>
          </a:xfrm>
        </p:spPr>
        <p:txBody>
          <a:bodyPr/>
          <a:lstStyle/>
          <a:p>
            <a:r>
              <a:rPr lang="sv-SE" dirty="0" smtClean="0"/>
              <a:t>Tack till alla kommuner, länsstyrelser, räddningstjänster och Myndigheten för delaktighet som bidragit med innehåll och råd till denna information. Materialet gör inte anspråk på att vara heltäckande, utan ska ses som en inspiration.</a:t>
            </a:r>
          </a:p>
          <a:p>
            <a:endParaRPr lang="sv-SE" dirty="0"/>
          </a:p>
        </p:txBody>
      </p:sp>
    </p:spTree>
    <p:extLst>
      <p:ext uri="{BB962C8B-B14F-4D97-AF65-F5344CB8AC3E}">
        <p14:creationId xmlns:p14="http://schemas.microsoft.com/office/powerpoint/2010/main" val="1506286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97897" y="535768"/>
            <a:ext cx="8580582" cy="966397"/>
          </a:xfrm>
        </p:spPr>
        <p:txBody>
          <a:bodyPr/>
          <a:lstStyle/>
          <a:p>
            <a:r>
              <a:rPr lang="sv-SE" dirty="0" smtClean="0"/>
              <a:t>Exempel på lokal information</a:t>
            </a:r>
            <a:endParaRPr lang="sv-SE" dirty="0"/>
          </a:p>
        </p:txBody>
      </p:sp>
      <p:sp>
        <p:nvSpPr>
          <p:cNvPr id="3" name="Platshållare för innehåll 2"/>
          <p:cNvSpPr>
            <a:spLocks noGrp="1"/>
          </p:cNvSpPr>
          <p:nvPr>
            <p:ph idx="1"/>
          </p:nvPr>
        </p:nvSpPr>
        <p:spPr>
          <a:xfrm>
            <a:off x="1597897" y="1414671"/>
            <a:ext cx="8580582" cy="3601527"/>
          </a:xfrm>
        </p:spPr>
        <p:txBody>
          <a:bodyPr/>
          <a:lstStyle/>
          <a:p>
            <a:pPr marL="0" indent="0">
              <a:buNone/>
            </a:pPr>
            <a:r>
              <a:rPr lang="sv-SE" dirty="0" smtClean="0"/>
              <a:t>Exempel </a:t>
            </a:r>
            <a:r>
              <a:rPr lang="sv-SE" dirty="0"/>
              <a:t>på information som behöver anpassas är var trygghetspunkter och skyddsrum finns. Hur invånarna får information vid en </a:t>
            </a:r>
            <a:r>
              <a:rPr lang="sv-SE" dirty="0" smtClean="0"/>
              <a:t>kris. Hur de kan engagera sig lokalt och hur de gör när toaletten inte fungerar. </a:t>
            </a:r>
          </a:p>
          <a:p>
            <a:pPr marL="0" indent="0">
              <a:buNone/>
            </a:pPr>
            <a:r>
              <a:rPr lang="sv-SE" dirty="0" smtClean="0"/>
              <a:t>Det </a:t>
            </a:r>
            <a:r>
              <a:rPr lang="sv-SE" dirty="0"/>
              <a:t>finns även risker som är mer troliga att uppstå i vissa delar av landet, beroende på bland annat omgivning och klimat. Översvämningar, ras, stormar, skogsbränder, dammolyckor och torka är exempel på sådana risker och kan därför ingå i den lokala </a:t>
            </a:r>
            <a:r>
              <a:rPr lang="sv-SE" dirty="0" smtClean="0"/>
              <a:t>broschyren.</a:t>
            </a:r>
            <a:endParaRPr lang="sv-SE" dirty="0"/>
          </a:p>
          <a:p>
            <a:pPr marL="0" indent="0">
              <a:buNone/>
            </a:pPr>
            <a:r>
              <a:rPr lang="sv-SE" dirty="0" smtClean="0"/>
              <a:t> </a:t>
            </a:r>
            <a:endParaRPr lang="sv-SE" dirty="0"/>
          </a:p>
        </p:txBody>
      </p:sp>
    </p:spTree>
    <p:extLst>
      <p:ext uri="{BB962C8B-B14F-4D97-AF65-F5344CB8AC3E}">
        <p14:creationId xmlns:p14="http://schemas.microsoft.com/office/powerpoint/2010/main" val="33983315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73388" y="645435"/>
            <a:ext cx="8580582" cy="966397"/>
          </a:xfrm>
        </p:spPr>
        <p:txBody>
          <a:bodyPr/>
          <a:lstStyle/>
          <a:p>
            <a:r>
              <a:rPr lang="sv-SE" dirty="0" smtClean="0"/>
              <a:t>Så här kan ni börja</a:t>
            </a:r>
            <a:endParaRPr lang="sv-SE" dirty="0"/>
          </a:p>
        </p:txBody>
      </p:sp>
      <p:sp>
        <p:nvSpPr>
          <p:cNvPr id="3" name="Platshållare för innehåll 2"/>
          <p:cNvSpPr>
            <a:spLocks noGrp="1"/>
          </p:cNvSpPr>
          <p:nvPr>
            <p:ph idx="1"/>
          </p:nvPr>
        </p:nvSpPr>
        <p:spPr>
          <a:xfrm>
            <a:off x="1622917" y="1431741"/>
            <a:ext cx="8580582" cy="3601527"/>
          </a:xfrm>
        </p:spPr>
        <p:txBody>
          <a:bodyPr/>
          <a:lstStyle/>
          <a:p>
            <a:r>
              <a:rPr lang="sv-SE" dirty="0" smtClean="0"/>
              <a:t>Utgå från er risk- och sårbarhetsanalys (RSA), </a:t>
            </a:r>
            <a:r>
              <a:rPr lang="sv-SE" dirty="0" smtClean="0">
                <a:hlinkClick r:id="rId2"/>
              </a:rPr>
              <a:t>SMHI:s klimatscenariotjänst</a:t>
            </a:r>
            <a:r>
              <a:rPr lang="sv-SE" dirty="0" smtClean="0"/>
              <a:t> och andra källor som ni bedömer relevanta.</a:t>
            </a:r>
          </a:p>
          <a:p>
            <a:r>
              <a:rPr lang="sv-SE" dirty="0" smtClean="0"/>
              <a:t>Undersök hur invånarnas beredskap </a:t>
            </a:r>
            <a:r>
              <a:rPr lang="sv-SE" dirty="0"/>
              <a:t>ser ut </a:t>
            </a:r>
            <a:r>
              <a:rPr lang="sv-SE" dirty="0" smtClean="0"/>
              <a:t>i nuläget. </a:t>
            </a:r>
            <a:r>
              <a:rPr lang="sv-SE" dirty="0"/>
              <a:t>Var finns de största och allvarligaste bristerna</a:t>
            </a:r>
            <a:r>
              <a:rPr lang="sv-SE" dirty="0" smtClean="0"/>
              <a:t>? (Se bild 7.)</a:t>
            </a:r>
          </a:p>
          <a:p>
            <a:r>
              <a:rPr lang="sv-SE" dirty="0" smtClean="0"/>
              <a:t>Bedöm vad invånarna </a:t>
            </a:r>
            <a:r>
              <a:rPr lang="sv-SE" dirty="0"/>
              <a:t>behöver </a:t>
            </a:r>
            <a:r>
              <a:rPr lang="sv-SE" dirty="0" smtClean="0"/>
              <a:t>veta </a:t>
            </a:r>
            <a:r>
              <a:rPr lang="sv-SE" dirty="0"/>
              <a:t>och göra för att klara av en allvarlig händelse i </a:t>
            </a:r>
            <a:r>
              <a:rPr lang="sv-SE" dirty="0" smtClean="0"/>
              <a:t>er </a:t>
            </a:r>
            <a:r>
              <a:rPr lang="sv-SE" dirty="0"/>
              <a:t>kommun eller </a:t>
            </a:r>
            <a:r>
              <a:rPr lang="sv-SE" dirty="0" smtClean="0"/>
              <a:t>län</a:t>
            </a:r>
            <a:r>
              <a:rPr lang="sv-SE" dirty="0"/>
              <a:t>.</a:t>
            </a:r>
            <a:endParaRPr lang="sv-SE" dirty="0" smtClean="0"/>
          </a:p>
          <a:p>
            <a:r>
              <a:rPr lang="sv-SE" dirty="0" smtClean="0"/>
              <a:t>Besluta om vilken information som ska finnas i er broschyr och vad som kan finnas på er webbplats eller i andra kanaler. Tänk samtidigt på att i ett krisläge kanske det inte går att komma åt era digitala kanaler.</a:t>
            </a:r>
          </a:p>
          <a:p>
            <a:pPr marL="0" indent="0">
              <a:buNone/>
            </a:pPr>
            <a:endParaRPr lang="sv-SE" dirty="0"/>
          </a:p>
          <a:p>
            <a:pPr marL="0" indent="0">
              <a:buNone/>
            </a:pPr>
            <a:endParaRPr lang="sv-SE" dirty="0" smtClean="0"/>
          </a:p>
          <a:p>
            <a:endParaRPr lang="sv-SE" dirty="0" smtClean="0"/>
          </a:p>
        </p:txBody>
      </p:sp>
    </p:spTree>
    <p:extLst>
      <p:ext uri="{BB962C8B-B14F-4D97-AF65-F5344CB8AC3E}">
        <p14:creationId xmlns:p14="http://schemas.microsoft.com/office/powerpoint/2010/main" val="3167698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25182" y="426451"/>
            <a:ext cx="8580582" cy="966397"/>
          </a:xfrm>
        </p:spPr>
        <p:txBody>
          <a:bodyPr/>
          <a:lstStyle/>
          <a:p>
            <a:r>
              <a:rPr lang="sv-SE" dirty="0" smtClean="0"/>
              <a:t>Så här kan ni börja, forts</a:t>
            </a:r>
            <a:endParaRPr lang="sv-SE" dirty="0"/>
          </a:p>
        </p:txBody>
      </p:sp>
      <p:sp>
        <p:nvSpPr>
          <p:cNvPr id="3" name="Platshållare för innehåll 2"/>
          <p:cNvSpPr>
            <a:spLocks noGrp="1"/>
          </p:cNvSpPr>
          <p:nvPr>
            <p:ph idx="1"/>
          </p:nvPr>
        </p:nvSpPr>
        <p:spPr>
          <a:xfrm>
            <a:off x="1725182" y="1259056"/>
            <a:ext cx="8580582" cy="3601527"/>
          </a:xfrm>
        </p:spPr>
        <p:txBody>
          <a:bodyPr/>
          <a:lstStyle/>
          <a:p>
            <a:r>
              <a:rPr lang="sv-SE" dirty="0" smtClean="0"/>
              <a:t>Undersök </a:t>
            </a:r>
            <a:r>
              <a:rPr lang="sv-SE" dirty="0"/>
              <a:t>om ni kan ta fram en gemensam broschyr med angränsande kommuner eller inom länet</a:t>
            </a:r>
            <a:r>
              <a:rPr lang="sv-SE" dirty="0" smtClean="0"/>
              <a:t>.</a:t>
            </a:r>
          </a:p>
          <a:p>
            <a:r>
              <a:rPr lang="sv-SE" dirty="0" smtClean="0"/>
              <a:t>Samarbeta med lokala aktörer, exempelvis </a:t>
            </a:r>
            <a:r>
              <a:rPr lang="sv-SE" dirty="0" smtClean="0">
                <a:hlinkClick r:id="rId2"/>
              </a:rPr>
              <a:t>frivilligorganisationer</a:t>
            </a:r>
            <a:r>
              <a:rPr lang="sv-SE" dirty="0" smtClean="0"/>
              <a:t> och </a:t>
            </a:r>
            <a:r>
              <a:rPr lang="sv-SE" dirty="0" smtClean="0">
                <a:hlinkClick r:id="rId3"/>
              </a:rPr>
              <a:t>trossamfund</a:t>
            </a:r>
            <a:r>
              <a:rPr lang="sv-SE" dirty="0" smtClean="0"/>
              <a:t>. Vad tycker de är viktigt att få med och hur kan de stötta vid en kris?</a:t>
            </a:r>
          </a:p>
          <a:p>
            <a:r>
              <a:rPr lang="sv-SE" dirty="0" smtClean="0"/>
              <a:t>Läs MSB:s broschyr </a:t>
            </a:r>
            <a:r>
              <a:rPr lang="sv-SE" i="1" dirty="0" smtClean="0">
                <a:hlinkClick r:id="rId4"/>
              </a:rPr>
              <a:t>Om krisen eller kriget kommer</a:t>
            </a:r>
            <a:r>
              <a:rPr lang="sv-SE" dirty="0" smtClean="0"/>
              <a:t>. Vad av innehållet bör ni ta med i er broschyr och vad räcker det att hänvisa till?</a:t>
            </a:r>
          </a:p>
          <a:p>
            <a:r>
              <a:rPr lang="sv-SE" dirty="0"/>
              <a:t>Använd råden i </a:t>
            </a:r>
            <a:r>
              <a:rPr lang="sv-SE" dirty="0">
                <a:hlinkClick r:id="rId5"/>
              </a:rPr>
              <a:t>Vägledning tillgänglig samhällsinformation </a:t>
            </a:r>
            <a:r>
              <a:rPr lang="sv-SE" dirty="0"/>
              <a:t>från Myndigheten för tillgängliga medier och </a:t>
            </a:r>
            <a:r>
              <a:rPr lang="sv-SE" dirty="0" smtClean="0"/>
              <a:t>MSB.</a:t>
            </a:r>
            <a:endParaRPr lang="sv-SE" dirty="0"/>
          </a:p>
          <a:p>
            <a:r>
              <a:rPr lang="sv-SE" dirty="0" smtClean="0"/>
              <a:t>Hämta inspiration från andras </a:t>
            </a:r>
            <a:r>
              <a:rPr lang="sv-SE" dirty="0" smtClean="0">
                <a:hlinkClick r:id="rId6"/>
              </a:rPr>
              <a:t>lokala broschyrer</a:t>
            </a:r>
            <a:r>
              <a:rPr lang="sv-SE" dirty="0" smtClean="0"/>
              <a:t>.</a:t>
            </a:r>
          </a:p>
          <a:p>
            <a:pPr marL="457200" indent="-457200">
              <a:buFont typeface="+mj-lt"/>
              <a:buAutoNum type="arabicPeriod" startAt="4"/>
            </a:pPr>
            <a:endParaRPr lang="sv-SE" dirty="0"/>
          </a:p>
          <a:p>
            <a:pPr marL="0" indent="0">
              <a:buNone/>
            </a:pPr>
            <a:endParaRPr lang="sv-SE" dirty="0"/>
          </a:p>
        </p:txBody>
      </p:sp>
    </p:spTree>
    <p:extLst>
      <p:ext uri="{BB962C8B-B14F-4D97-AF65-F5344CB8AC3E}">
        <p14:creationId xmlns:p14="http://schemas.microsoft.com/office/powerpoint/2010/main" val="2189937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23492" y="419492"/>
            <a:ext cx="8580582" cy="966397"/>
          </a:xfrm>
        </p:spPr>
        <p:txBody>
          <a:bodyPr/>
          <a:lstStyle/>
          <a:p>
            <a:r>
              <a:rPr lang="sv-SE" dirty="0" smtClean="0"/>
              <a:t>Undersök beredskapen och följ upp</a:t>
            </a:r>
            <a:endParaRPr lang="sv-SE" dirty="0"/>
          </a:p>
        </p:txBody>
      </p:sp>
      <p:sp>
        <p:nvSpPr>
          <p:cNvPr id="3" name="Platshållare för innehåll 2"/>
          <p:cNvSpPr>
            <a:spLocks noGrp="1"/>
          </p:cNvSpPr>
          <p:nvPr>
            <p:ph idx="1"/>
          </p:nvPr>
        </p:nvSpPr>
        <p:spPr>
          <a:xfrm>
            <a:off x="1823492" y="1240522"/>
            <a:ext cx="8580582" cy="3601527"/>
          </a:xfrm>
        </p:spPr>
        <p:txBody>
          <a:bodyPr/>
          <a:lstStyle/>
          <a:p>
            <a:r>
              <a:rPr lang="sv-SE" dirty="0"/>
              <a:t>Gör en </a:t>
            </a:r>
            <a:r>
              <a:rPr lang="sv-SE" dirty="0" smtClean="0"/>
              <a:t>”nollmätning” </a:t>
            </a:r>
            <a:r>
              <a:rPr lang="sv-SE" dirty="0"/>
              <a:t>för att ta reda på hur beredskapen ser ut </a:t>
            </a:r>
            <a:r>
              <a:rPr lang="sv-SE" dirty="0" smtClean="0"/>
              <a:t>i nuläget. </a:t>
            </a:r>
            <a:r>
              <a:rPr lang="sv-SE" dirty="0"/>
              <a:t>Var finns de största och allvarligaste bristerna</a:t>
            </a:r>
            <a:r>
              <a:rPr lang="sv-SE" dirty="0" smtClean="0"/>
              <a:t>? Hur vill invånarna få mer information om egenberedskap? </a:t>
            </a:r>
          </a:p>
          <a:p>
            <a:r>
              <a:rPr lang="sv-SE" dirty="0" smtClean="0"/>
              <a:t>Sätt mål för er kommunikationsinsats.</a:t>
            </a:r>
          </a:p>
          <a:p>
            <a:r>
              <a:rPr lang="sv-SE" dirty="0" smtClean="0"/>
              <a:t>Följ upp genom en ny mätning när broschyren delats ut. Hur många tog del av informationen? Har deras egenberedskap ökat? Behövs fler insatser för att nå era mål?</a:t>
            </a:r>
          </a:p>
          <a:p>
            <a:r>
              <a:rPr lang="sv-SE" dirty="0" smtClean="0"/>
              <a:t>Informera lokal press om broschyren och resultatet av mätningen. Det kan ge bra mediegenomslag och ni når fler.</a:t>
            </a:r>
          </a:p>
          <a:p>
            <a:r>
              <a:rPr lang="sv-SE" dirty="0" smtClean="0"/>
              <a:t>Ha en beredskap för att personer kan bli oroliga av informationen och säkerställ att ni kan svara på frågor.</a:t>
            </a:r>
            <a:endParaRPr lang="sv-SE" dirty="0"/>
          </a:p>
        </p:txBody>
      </p:sp>
    </p:spTree>
    <p:extLst>
      <p:ext uri="{BB962C8B-B14F-4D97-AF65-F5344CB8AC3E}">
        <p14:creationId xmlns:p14="http://schemas.microsoft.com/office/powerpoint/2010/main" val="215486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Övergripande mål, förslag </a:t>
            </a:r>
            <a:endParaRPr lang="sv-SE" dirty="0"/>
          </a:p>
        </p:txBody>
      </p:sp>
      <p:sp>
        <p:nvSpPr>
          <p:cNvPr id="3" name="Platshållare för innehåll 2"/>
          <p:cNvSpPr>
            <a:spLocks noGrp="1"/>
          </p:cNvSpPr>
          <p:nvPr>
            <p:ph idx="1"/>
          </p:nvPr>
        </p:nvSpPr>
        <p:spPr>
          <a:xfrm>
            <a:off x="1773388" y="1987326"/>
            <a:ext cx="8580582" cy="3601527"/>
          </a:xfrm>
        </p:spPr>
        <p:txBody>
          <a:bodyPr/>
          <a:lstStyle/>
          <a:p>
            <a:pPr marL="342900" lvl="0" indent="-342900">
              <a:buSzPts val="1000"/>
              <a:buFont typeface="Symbol" panose="05050102010706020507" pitchFamily="18" charset="2"/>
              <a:buChar char=""/>
              <a:tabLst>
                <a:tab pos="457200" algn="l"/>
              </a:tabLst>
            </a:pPr>
            <a:r>
              <a:rPr lang="sv-SE" dirty="0" smtClean="0"/>
              <a:t>Fler får ökad kunskap om konsekvenserna av kris och krig.</a:t>
            </a:r>
            <a:endParaRPr lang="sv-SE" dirty="0"/>
          </a:p>
          <a:p>
            <a:pPr marL="342900" lvl="0" indent="-342900">
              <a:buSzPts val="1000"/>
              <a:buFont typeface="Symbol" panose="05050102010706020507" pitchFamily="18" charset="2"/>
              <a:buChar char=""/>
              <a:tabLst>
                <a:tab pos="457200" algn="l"/>
              </a:tabLst>
            </a:pPr>
            <a:r>
              <a:rPr lang="sv-SE" dirty="0" smtClean="0"/>
              <a:t>Fler förbereder sig för att minimera konsekvenserna av kris och krig.</a:t>
            </a:r>
          </a:p>
          <a:p>
            <a:pPr marL="342900" lvl="0" indent="-342900">
              <a:buSzPts val="1000"/>
              <a:buFont typeface="Symbol" panose="05050102010706020507" pitchFamily="18" charset="2"/>
              <a:buChar char=""/>
              <a:tabLst>
                <a:tab pos="457200" algn="l"/>
              </a:tabLst>
            </a:pPr>
            <a:r>
              <a:rPr lang="sv-SE" dirty="0" smtClean="0"/>
              <a:t>Fler engagerar sig i </a:t>
            </a:r>
            <a:r>
              <a:rPr lang="sv-SE" dirty="0" smtClean="0">
                <a:solidFill>
                  <a:schemeClr val="tx1"/>
                </a:solidFill>
              </a:rPr>
              <a:t>civil beredskap </a:t>
            </a:r>
            <a:r>
              <a:rPr lang="sv-SE" altLang="sv-SE" dirty="0">
                <a:solidFill>
                  <a:schemeClr val="tx1"/>
                </a:solidFill>
              </a:rPr>
              <a:t>(exempelvis genom att gå med i en </a:t>
            </a:r>
            <a:r>
              <a:rPr lang="sv-SE" altLang="sv-SE" dirty="0" smtClean="0">
                <a:solidFill>
                  <a:schemeClr val="tx1"/>
                </a:solidFill>
              </a:rPr>
              <a:t>frivilligorganisation, se bild 35).</a:t>
            </a:r>
            <a:endParaRPr lang="sv-SE" dirty="0" smtClean="0">
              <a:solidFill>
                <a:srgbClr val="FF0000"/>
              </a:solidFill>
            </a:endParaRPr>
          </a:p>
          <a:p>
            <a:pPr marL="342900" lvl="0" indent="-342900">
              <a:buSzPts val="1000"/>
              <a:buFont typeface="Symbol" panose="05050102010706020507" pitchFamily="18" charset="2"/>
              <a:buChar char=""/>
              <a:tabLst>
                <a:tab pos="457200" algn="l"/>
              </a:tabLst>
            </a:pPr>
            <a:r>
              <a:rPr lang="sv-SE" dirty="0" smtClean="0"/>
              <a:t>Fler </a:t>
            </a:r>
            <a:r>
              <a:rPr lang="sv-SE" dirty="0"/>
              <a:t>övar på </a:t>
            </a:r>
            <a:r>
              <a:rPr lang="sv-SE" dirty="0" smtClean="0"/>
              <a:t>krishantering.</a:t>
            </a:r>
          </a:p>
          <a:p>
            <a:pPr marL="342900" lvl="0" indent="-342900">
              <a:buSzPts val="1000"/>
              <a:buFont typeface="Symbol" panose="05050102010706020507" pitchFamily="18" charset="2"/>
              <a:buChar char=""/>
              <a:tabLst>
                <a:tab pos="457200" algn="l"/>
              </a:tabLst>
            </a:pPr>
            <a:endParaRPr lang="sv-SE" dirty="0"/>
          </a:p>
          <a:p>
            <a:endParaRPr lang="sv-SE" dirty="0"/>
          </a:p>
        </p:txBody>
      </p:sp>
    </p:spTree>
    <p:extLst>
      <p:ext uri="{BB962C8B-B14F-4D97-AF65-F5344CB8AC3E}">
        <p14:creationId xmlns:p14="http://schemas.microsoft.com/office/powerpoint/2010/main" val="1359001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28806" y="600423"/>
            <a:ext cx="8580582" cy="966397"/>
          </a:xfrm>
        </p:spPr>
        <p:txBody>
          <a:bodyPr/>
          <a:lstStyle/>
          <a:p>
            <a:r>
              <a:rPr lang="sv-SE" dirty="0" smtClean="0"/>
              <a:t>Uppföljningsbara mål, exempel</a:t>
            </a:r>
            <a:endParaRPr lang="sv-SE" dirty="0"/>
          </a:p>
        </p:txBody>
      </p:sp>
      <p:sp>
        <p:nvSpPr>
          <p:cNvPr id="3" name="Platshållare för innehåll 2"/>
          <p:cNvSpPr>
            <a:spLocks noGrp="1"/>
          </p:cNvSpPr>
          <p:nvPr>
            <p:ph idx="1"/>
          </p:nvPr>
        </p:nvSpPr>
        <p:spPr>
          <a:xfrm>
            <a:off x="1828806" y="1325050"/>
            <a:ext cx="8580582" cy="3601527"/>
          </a:xfrm>
        </p:spPr>
        <p:txBody>
          <a:bodyPr/>
          <a:lstStyle/>
          <a:p>
            <a:pPr marL="172800" indent="-172800">
              <a:spcBef>
                <a:spcPts val="800"/>
              </a:spcBef>
              <a:defRPr/>
            </a:pPr>
            <a:r>
              <a:rPr lang="sv-SE" altLang="sv-SE" dirty="0"/>
              <a:t>x</a:t>
            </a:r>
            <a:r>
              <a:rPr lang="sv-SE" altLang="sv-SE" dirty="0" smtClean="0"/>
              <a:t> procent </a:t>
            </a:r>
            <a:r>
              <a:rPr lang="sv-SE" altLang="sv-SE" dirty="0"/>
              <a:t>av kommunens invånare </a:t>
            </a:r>
            <a:r>
              <a:rPr lang="sv-SE" altLang="sv-SE" dirty="0" smtClean="0"/>
              <a:t>har tagit </a:t>
            </a:r>
            <a:r>
              <a:rPr lang="sv-SE" altLang="sv-SE" dirty="0"/>
              <a:t>del av </a:t>
            </a:r>
            <a:r>
              <a:rPr lang="sv-SE" altLang="sv-SE" dirty="0" smtClean="0"/>
              <a:t>informationen.</a:t>
            </a:r>
            <a:endParaRPr lang="sv-SE" altLang="sv-SE" dirty="0"/>
          </a:p>
          <a:p>
            <a:pPr marL="172800" indent="-172800">
              <a:spcBef>
                <a:spcPts val="800"/>
              </a:spcBef>
              <a:defRPr/>
            </a:pPr>
            <a:r>
              <a:rPr lang="sv-SE" altLang="sv-SE" dirty="0"/>
              <a:t>x</a:t>
            </a:r>
            <a:r>
              <a:rPr lang="sv-SE" altLang="sv-SE" dirty="0" smtClean="0"/>
              <a:t> </a:t>
            </a:r>
            <a:r>
              <a:rPr lang="sv-SE" altLang="sv-SE" dirty="0"/>
              <a:t>procent anser att de lärt sig mer </a:t>
            </a:r>
            <a:r>
              <a:rPr lang="sv-SE" altLang="sv-SE" dirty="0" smtClean="0"/>
              <a:t>om konsekvenserna av kris och krig. </a:t>
            </a:r>
            <a:endParaRPr lang="sv-SE" altLang="sv-SE" dirty="0"/>
          </a:p>
          <a:p>
            <a:pPr marL="172800" indent="-172800">
              <a:spcBef>
                <a:spcPts val="800"/>
              </a:spcBef>
              <a:defRPr/>
            </a:pPr>
            <a:r>
              <a:rPr lang="sv-SE" altLang="sv-SE" dirty="0"/>
              <a:t>x</a:t>
            </a:r>
            <a:r>
              <a:rPr lang="sv-SE" altLang="sv-SE" dirty="0" smtClean="0"/>
              <a:t> </a:t>
            </a:r>
            <a:r>
              <a:rPr lang="sv-SE" altLang="sv-SE" dirty="0"/>
              <a:t>procent har ökat sin </a:t>
            </a:r>
            <a:r>
              <a:rPr lang="sv-SE" altLang="sv-SE" dirty="0" smtClean="0"/>
              <a:t>egen beredskap för att minimera konsekvenserna.</a:t>
            </a:r>
          </a:p>
          <a:p>
            <a:pPr marL="172800" indent="-172800">
              <a:spcBef>
                <a:spcPts val="800"/>
              </a:spcBef>
              <a:defRPr/>
            </a:pPr>
            <a:r>
              <a:rPr lang="sv-SE" altLang="sv-SE" dirty="0" smtClean="0"/>
              <a:t>x </a:t>
            </a:r>
            <a:r>
              <a:rPr lang="sv-SE" altLang="sv-SE" dirty="0" smtClean="0">
                <a:solidFill>
                  <a:schemeClr val="tx1"/>
                </a:solidFill>
              </a:rPr>
              <a:t>procent har engagerat sig i civil beredskap (exempelvis genom att gå med i en frivilligorganisation).</a:t>
            </a:r>
            <a:endParaRPr lang="sv-SE" altLang="sv-SE" dirty="0">
              <a:solidFill>
                <a:schemeClr val="tx1"/>
              </a:solidFill>
            </a:endParaRPr>
          </a:p>
          <a:p>
            <a:pPr marL="172800" indent="-172800">
              <a:spcBef>
                <a:spcPts val="800"/>
              </a:spcBef>
              <a:defRPr/>
            </a:pPr>
            <a:r>
              <a:rPr lang="sv-SE" altLang="sv-SE" dirty="0"/>
              <a:t>x</a:t>
            </a:r>
            <a:r>
              <a:rPr lang="sv-SE" altLang="sv-SE" dirty="0" smtClean="0"/>
              <a:t> </a:t>
            </a:r>
            <a:r>
              <a:rPr lang="sv-SE" altLang="sv-SE" dirty="0"/>
              <a:t>procent har övat på </a:t>
            </a:r>
            <a:r>
              <a:rPr lang="sv-SE" altLang="sv-SE" dirty="0" smtClean="0"/>
              <a:t>krishantering.</a:t>
            </a:r>
            <a:endParaRPr lang="sv-SE" altLang="sv-SE" dirty="0"/>
          </a:p>
          <a:p>
            <a:pPr marL="172800" indent="-172800">
              <a:spcBef>
                <a:spcPts val="800"/>
              </a:spcBef>
              <a:defRPr/>
            </a:pPr>
            <a:r>
              <a:rPr lang="sv-SE" altLang="sv-SE" dirty="0"/>
              <a:t>x</a:t>
            </a:r>
            <a:r>
              <a:rPr lang="sv-SE" altLang="sv-SE" dirty="0" smtClean="0"/>
              <a:t> stycken lokala medieinslag.</a:t>
            </a:r>
            <a:endParaRPr lang="sv-SE" altLang="sv-SE" dirty="0"/>
          </a:p>
          <a:p>
            <a:pPr marL="172800" indent="-172800">
              <a:spcBef>
                <a:spcPts val="800"/>
              </a:spcBef>
              <a:defRPr/>
            </a:pPr>
            <a:r>
              <a:rPr lang="sv-SE" altLang="sv-SE" dirty="0"/>
              <a:t>x</a:t>
            </a:r>
            <a:r>
              <a:rPr lang="sv-SE" altLang="sv-SE" dirty="0" smtClean="0"/>
              <a:t> </a:t>
            </a:r>
            <a:r>
              <a:rPr lang="sv-SE" altLang="sv-SE" dirty="0"/>
              <a:t>i </a:t>
            </a:r>
            <a:r>
              <a:rPr lang="sv-SE" altLang="sv-SE" dirty="0" smtClean="0"/>
              <a:t>räckvidd.</a:t>
            </a:r>
            <a:endParaRPr lang="sv-SE" altLang="sv-SE" dirty="0"/>
          </a:p>
          <a:p>
            <a:endParaRPr lang="sv-SE" dirty="0"/>
          </a:p>
        </p:txBody>
      </p:sp>
    </p:spTree>
    <p:extLst>
      <p:ext uri="{BB962C8B-B14F-4D97-AF65-F5344CB8AC3E}">
        <p14:creationId xmlns:p14="http://schemas.microsoft.com/office/powerpoint/2010/main" val="13135989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TEXTCOLOR" val="0"/>
</p:tagLst>
</file>

<file path=ppt/tags/tag100.xml><?xml version="1.0" encoding="utf-8"?>
<p:tagLst xmlns:a="http://schemas.openxmlformats.org/drawingml/2006/main" xmlns:r="http://schemas.openxmlformats.org/officeDocument/2006/relationships" xmlns:p="http://schemas.openxmlformats.org/presentationml/2006/main">
  <p:tag name="TEXTCOLOR" val="0"/>
</p:tagLst>
</file>

<file path=ppt/tags/tag101.xml><?xml version="1.0" encoding="utf-8"?>
<p:tagLst xmlns:a="http://schemas.openxmlformats.org/drawingml/2006/main" xmlns:r="http://schemas.openxmlformats.org/officeDocument/2006/relationships" xmlns:p="http://schemas.openxmlformats.org/presentationml/2006/main">
  <p:tag name="TEXTCOLOR" val="0"/>
</p:tagLst>
</file>

<file path=ppt/tags/tag102.xml><?xml version="1.0" encoding="utf-8"?>
<p:tagLst xmlns:a="http://schemas.openxmlformats.org/drawingml/2006/main" xmlns:r="http://schemas.openxmlformats.org/officeDocument/2006/relationships" xmlns:p="http://schemas.openxmlformats.org/presentationml/2006/main">
  <p:tag name="TEXTCOLOR" val="0"/>
</p:tagLst>
</file>

<file path=ppt/tags/tag103.xml><?xml version="1.0" encoding="utf-8"?>
<p:tagLst xmlns:a="http://schemas.openxmlformats.org/drawingml/2006/main" xmlns:r="http://schemas.openxmlformats.org/officeDocument/2006/relationships" xmlns:p="http://schemas.openxmlformats.org/presentationml/2006/main">
  <p:tag name="TEXTCOLOR" val="16777215"/>
</p:tagLst>
</file>

<file path=ppt/tags/tag10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05.xml><?xml version="1.0" encoding="utf-8"?>
<p:tagLst xmlns:a="http://schemas.openxmlformats.org/drawingml/2006/main" xmlns:r="http://schemas.openxmlformats.org/officeDocument/2006/relationships" xmlns:p="http://schemas.openxmlformats.org/presentationml/2006/main">
  <p:tag name="TEXTCOLOR" val="16777215"/>
</p:tagLst>
</file>

<file path=ppt/tags/tag106.xml><?xml version="1.0" encoding="utf-8"?>
<p:tagLst xmlns:a="http://schemas.openxmlformats.org/drawingml/2006/main" xmlns:r="http://schemas.openxmlformats.org/officeDocument/2006/relationships" xmlns:p="http://schemas.openxmlformats.org/presentationml/2006/main">
  <p:tag name="TEXTCOLOR" val="16777215"/>
</p:tagLst>
</file>

<file path=ppt/tags/tag107.xml><?xml version="1.0" encoding="utf-8"?>
<p:tagLst xmlns:a="http://schemas.openxmlformats.org/drawingml/2006/main" xmlns:r="http://schemas.openxmlformats.org/officeDocument/2006/relationships" xmlns:p="http://schemas.openxmlformats.org/presentationml/2006/main">
  <p:tag name="TEXTCOLOR" val="16777215"/>
</p:tagLst>
</file>

<file path=ppt/tags/tag108.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09.xml><?xml version="1.0" encoding="utf-8"?>
<p:tagLst xmlns:a="http://schemas.openxmlformats.org/drawingml/2006/main" xmlns:r="http://schemas.openxmlformats.org/officeDocument/2006/relationships" xmlns:p="http://schemas.openxmlformats.org/presentationml/2006/main">
  <p:tag name="TEXTCOLOR" val="16777215"/>
</p:tagLst>
</file>

<file path=ppt/tags/tag11.xml><?xml version="1.0" encoding="utf-8"?>
<p:tagLst xmlns:a="http://schemas.openxmlformats.org/drawingml/2006/main" xmlns:r="http://schemas.openxmlformats.org/officeDocument/2006/relationships" xmlns:p="http://schemas.openxmlformats.org/presentationml/2006/main">
  <p:tag name="TEXTCOLOR" val="0"/>
</p:tagLst>
</file>

<file path=ppt/tags/tag110.xml><?xml version="1.0" encoding="utf-8"?>
<p:tagLst xmlns:a="http://schemas.openxmlformats.org/drawingml/2006/main" xmlns:r="http://schemas.openxmlformats.org/officeDocument/2006/relationships" xmlns:p="http://schemas.openxmlformats.org/presentationml/2006/main">
  <p:tag name="TEXTCOLOR" val="16777215"/>
</p:tagLst>
</file>

<file path=ppt/tags/tag111.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12.xml><?xml version="1.0" encoding="utf-8"?>
<p:tagLst xmlns:a="http://schemas.openxmlformats.org/drawingml/2006/main" xmlns:r="http://schemas.openxmlformats.org/officeDocument/2006/relationships" xmlns:p="http://schemas.openxmlformats.org/presentationml/2006/main">
  <p:tag name="TEXTCOLOR" val="16777215"/>
</p:tagLst>
</file>

<file path=ppt/tags/tag113.xml><?xml version="1.0" encoding="utf-8"?>
<p:tagLst xmlns:a="http://schemas.openxmlformats.org/drawingml/2006/main" xmlns:r="http://schemas.openxmlformats.org/officeDocument/2006/relationships" xmlns:p="http://schemas.openxmlformats.org/presentationml/2006/main">
  <p:tag name="TEXTCOLOR" val="0"/>
</p:tagLst>
</file>

<file path=ppt/tags/tag114.xml><?xml version="1.0" encoding="utf-8"?>
<p:tagLst xmlns:a="http://schemas.openxmlformats.org/drawingml/2006/main" xmlns:r="http://schemas.openxmlformats.org/officeDocument/2006/relationships" xmlns:p="http://schemas.openxmlformats.org/presentationml/2006/main">
  <p:tag name="TEXTCOLOR" val="16777215"/>
</p:tagLst>
</file>

<file path=ppt/tags/tag115.xml><?xml version="1.0" encoding="utf-8"?>
<p:tagLst xmlns:a="http://schemas.openxmlformats.org/drawingml/2006/main" xmlns:r="http://schemas.openxmlformats.org/officeDocument/2006/relationships" xmlns:p="http://schemas.openxmlformats.org/presentationml/2006/main">
  <p:tag name="TEXTCOLOR" val="16777215"/>
</p:tagLst>
</file>

<file path=ppt/tags/tag116.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17.xml><?xml version="1.0" encoding="utf-8"?>
<p:tagLst xmlns:a="http://schemas.openxmlformats.org/drawingml/2006/main" xmlns:r="http://schemas.openxmlformats.org/officeDocument/2006/relationships" xmlns:p="http://schemas.openxmlformats.org/presentationml/2006/main">
  <p:tag name="TEXTCOLOR" val="0"/>
</p:tagLst>
</file>

<file path=ppt/tags/tag118.xml><?xml version="1.0" encoding="utf-8"?>
<p:tagLst xmlns:a="http://schemas.openxmlformats.org/drawingml/2006/main" xmlns:r="http://schemas.openxmlformats.org/officeDocument/2006/relationships" xmlns:p="http://schemas.openxmlformats.org/presentationml/2006/main">
  <p:tag name="TEXTCOLOR" val="0"/>
</p:tagLst>
</file>

<file path=ppt/tags/tag119.xml><?xml version="1.0" encoding="utf-8"?>
<p:tagLst xmlns:a="http://schemas.openxmlformats.org/drawingml/2006/main" xmlns:r="http://schemas.openxmlformats.org/officeDocument/2006/relationships" xmlns:p="http://schemas.openxmlformats.org/presentationml/2006/main">
  <p:tag name="TEXTCOLOR" val="16777215"/>
</p:tagLst>
</file>

<file path=ppt/tags/tag1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1.xml><?xml version="1.0" encoding="utf-8"?>
<p:tagLst xmlns:a="http://schemas.openxmlformats.org/drawingml/2006/main" xmlns:r="http://schemas.openxmlformats.org/officeDocument/2006/relationships" xmlns:p="http://schemas.openxmlformats.org/presentationml/2006/main">
  <p:tag name="TEXTCOLOR" val="0"/>
</p:tagLst>
</file>

<file path=ppt/tags/tag122.xml><?xml version="1.0" encoding="utf-8"?>
<p:tagLst xmlns:a="http://schemas.openxmlformats.org/drawingml/2006/main" xmlns:r="http://schemas.openxmlformats.org/officeDocument/2006/relationships" xmlns:p="http://schemas.openxmlformats.org/presentationml/2006/main">
  <p:tag name="TEXTCOLOR" val="16777215"/>
</p:tagLst>
</file>

<file path=ppt/tags/tag12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4.xml><?xml version="1.0" encoding="utf-8"?>
<p:tagLst xmlns:a="http://schemas.openxmlformats.org/drawingml/2006/main" xmlns:r="http://schemas.openxmlformats.org/officeDocument/2006/relationships" xmlns:p="http://schemas.openxmlformats.org/presentationml/2006/main">
  <p:tag name="TEXTCOLOR" val="0"/>
</p:tagLst>
</file>

<file path=ppt/tags/tag125.xml><?xml version="1.0" encoding="utf-8"?>
<p:tagLst xmlns:a="http://schemas.openxmlformats.org/drawingml/2006/main" xmlns:r="http://schemas.openxmlformats.org/officeDocument/2006/relationships" xmlns:p="http://schemas.openxmlformats.org/presentationml/2006/main">
  <p:tag name="TEXTCOLOR" val="0"/>
</p:tagLst>
</file>

<file path=ppt/tags/tag126.xml><?xml version="1.0" encoding="utf-8"?>
<p:tagLst xmlns:a="http://schemas.openxmlformats.org/drawingml/2006/main" xmlns:r="http://schemas.openxmlformats.org/officeDocument/2006/relationships" xmlns:p="http://schemas.openxmlformats.org/presentationml/2006/main">
  <p:tag name="TEXTCOLOR" val="0"/>
</p:tagLst>
</file>

<file path=ppt/tags/tag127.xml><?xml version="1.0" encoding="utf-8"?>
<p:tagLst xmlns:a="http://schemas.openxmlformats.org/drawingml/2006/main" xmlns:r="http://schemas.openxmlformats.org/officeDocument/2006/relationships" xmlns:p="http://schemas.openxmlformats.org/presentationml/2006/main">
  <p:tag name="TEXTCOLOR" val="16777215"/>
</p:tagLst>
</file>

<file path=ppt/tags/tag12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9.xml><?xml version="1.0" encoding="utf-8"?>
<p:tagLst xmlns:a="http://schemas.openxmlformats.org/drawingml/2006/main" xmlns:r="http://schemas.openxmlformats.org/officeDocument/2006/relationships" xmlns:p="http://schemas.openxmlformats.org/presentationml/2006/main">
  <p:tag name="TEXTCOLOR" val="0"/>
</p:tagLst>
</file>

<file path=ppt/tags/tag13.xml><?xml version="1.0" encoding="utf-8"?>
<p:tagLst xmlns:a="http://schemas.openxmlformats.org/drawingml/2006/main" xmlns:r="http://schemas.openxmlformats.org/officeDocument/2006/relationships" xmlns:p="http://schemas.openxmlformats.org/presentationml/2006/main">
  <p:tag name="TEXTCOLOR" val="0"/>
</p:tagLst>
</file>

<file path=ppt/tags/tag130.xml><?xml version="1.0" encoding="utf-8"?>
<p:tagLst xmlns:a="http://schemas.openxmlformats.org/drawingml/2006/main" xmlns:r="http://schemas.openxmlformats.org/officeDocument/2006/relationships" xmlns:p="http://schemas.openxmlformats.org/presentationml/2006/main">
  <p:tag name="TEXTCOLOR" val="0"/>
</p:tagLst>
</file>

<file path=ppt/tags/tag131.xml><?xml version="1.0" encoding="utf-8"?>
<p:tagLst xmlns:a="http://schemas.openxmlformats.org/drawingml/2006/main" xmlns:r="http://schemas.openxmlformats.org/officeDocument/2006/relationships" xmlns:p="http://schemas.openxmlformats.org/presentationml/2006/main">
  <p:tag name="TEXTCOLOR" val="16777215"/>
</p:tagLst>
</file>

<file path=ppt/tags/tag13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3.xml><?xml version="1.0" encoding="utf-8"?>
<p:tagLst xmlns:a="http://schemas.openxmlformats.org/drawingml/2006/main" xmlns:r="http://schemas.openxmlformats.org/officeDocument/2006/relationships" xmlns:p="http://schemas.openxmlformats.org/presentationml/2006/main">
  <p:tag name="TEXTCOLOR" val="0"/>
</p:tagLst>
</file>

<file path=ppt/tags/tag134.xml><?xml version="1.0" encoding="utf-8"?>
<p:tagLst xmlns:a="http://schemas.openxmlformats.org/drawingml/2006/main" xmlns:r="http://schemas.openxmlformats.org/officeDocument/2006/relationships" xmlns:p="http://schemas.openxmlformats.org/presentationml/2006/main">
  <p:tag name="TEXTCOLOR" val="16777215"/>
</p:tagLst>
</file>

<file path=ppt/tags/tag13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6.xml><?xml version="1.0" encoding="utf-8"?>
<p:tagLst xmlns:a="http://schemas.openxmlformats.org/drawingml/2006/main" xmlns:r="http://schemas.openxmlformats.org/officeDocument/2006/relationships" xmlns:p="http://schemas.openxmlformats.org/presentationml/2006/main">
  <p:tag name="TEXTCOLOR" val="0"/>
</p:tagLst>
</file>

<file path=ppt/tags/tag137.xml><?xml version="1.0" encoding="utf-8"?>
<p:tagLst xmlns:a="http://schemas.openxmlformats.org/drawingml/2006/main" xmlns:r="http://schemas.openxmlformats.org/officeDocument/2006/relationships" xmlns:p="http://schemas.openxmlformats.org/presentationml/2006/main">
  <p:tag name="TEXTCOLOR" val="0"/>
</p:tagLst>
</file>

<file path=ppt/tags/tag138.xml><?xml version="1.0" encoding="utf-8"?>
<p:tagLst xmlns:a="http://schemas.openxmlformats.org/drawingml/2006/main" xmlns:r="http://schemas.openxmlformats.org/officeDocument/2006/relationships" xmlns:p="http://schemas.openxmlformats.org/presentationml/2006/main">
  <p:tag name="TEXTCOLOR" val="0"/>
</p:tagLst>
</file>

<file path=ppt/tags/tag139.xml><?xml version="1.0" encoding="utf-8"?>
<p:tagLst xmlns:a="http://schemas.openxmlformats.org/drawingml/2006/main" xmlns:r="http://schemas.openxmlformats.org/officeDocument/2006/relationships" xmlns:p="http://schemas.openxmlformats.org/presentationml/2006/main">
  <p:tag name="TEXTCOLOR" val="16777215"/>
</p:tagLst>
</file>

<file path=ppt/tags/tag14.xml><?xml version="1.0" encoding="utf-8"?>
<p:tagLst xmlns:a="http://schemas.openxmlformats.org/drawingml/2006/main" xmlns:r="http://schemas.openxmlformats.org/officeDocument/2006/relationships" xmlns:p="http://schemas.openxmlformats.org/presentationml/2006/main">
  <p:tag name="TEXTCOLOR" val="0"/>
</p:tagLst>
</file>

<file path=ppt/tags/tag14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41.xml><?xml version="1.0" encoding="utf-8"?>
<p:tagLst xmlns:a="http://schemas.openxmlformats.org/drawingml/2006/main" xmlns:r="http://schemas.openxmlformats.org/officeDocument/2006/relationships" xmlns:p="http://schemas.openxmlformats.org/presentationml/2006/main">
  <p:tag name="TEXTCOLOR" val="16777215"/>
</p:tagLst>
</file>

<file path=ppt/tags/tag142.xml><?xml version="1.0" encoding="utf-8"?>
<p:tagLst xmlns:a="http://schemas.openxmlformats.org/drawingml/2006/main" xmlns:r="http://schemas.openxmlformats.org/officeDocument/2006/relationships" xmlns:p="http://schemas.openxmlformats.org/presentationml/2006/main">
  <p:tag name="TEXTCOLOR" val="0"/>
</p:tagLst>
</file>

<file path=ppt/tags/tag143.xml><?xml version="1.0" encoding="utf-8"?>
<p:tagLst xmlns:a="http://schemas.openxmlformats.org/drawingml/2006/main" xmlns:r="http://schemas.openxmlformats.org/officeDocument/2006/relationships" xmlns:p="http://schemas.openxmlformats.org/presentationml/2006/main">
  <p:tag name="TEXTCOLOR" val="16777215"/>
</p:tagLst>
</file>

<file path=ppt/tags/tag144.xml><?xml version="1.0" encoding="utf-8"?>
<p:tagLst xmlns:a="http://schemas.openxmlformats.org/drawingml/2006/main" xmlns:r="http://schemas.openxmlformats.org/officeDocument/2006/relationships" xmlns:p="http://schemas.openxmlformats.org/presentationml/2006/main">
  <p:tag name="TEXTCOLOR" val="16777215"/>
</p:tagLst>
</file>

<file path=ppt/tags/tag145.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xml><?xml version="1.0" encoding="utf-8"?>
<p:tagLst xmlns:a="http://schemas.openxmlformats.org/drawingml/2006/main" xmlns:r="http://schemas.openxmlformats.org/officeDocument/2006/relationships" xmlns:p="http://schemas.openxmlformats.org/presentationml/2006/main">
  <p:tag name="TEXTCOLOR" val="0"/>
</p:tagLst>
</file>

<file path=ppt/tags/tag17.xml><?xml version="1.0" encoding="utf-8"?>
<p:tagLst xmlns:a="http://schemas.openxmlformats.org/drawingml/2006/main" xmlns:r="http://schemas.openxmlformats.org/officeDocument/2006/relationships" xmlns:p="http://schemas.openxmlformats.org/presentationml/2006/main">
  <p:tag name="TEXTCOLOR" val="0"/>
</p:tagLst>
</file>

<file path=ppt/tags/tag18.xml><?xml version="1.0" encoding="utf-8"?>
<p:tagLst xmlns:a="http://schemas.openxmlformats.org/drawingml/2006/main" xmlns:r="http://schemas.openxmlformats.org/officeDocument/2006/relationships" xmlns:p="http://schemas.openxmlformats.org/presentationml/2006/main">
  <p:tag name="TEXTCOLOR" val="0"/>
</p:tagLst>
</file>

<file path=ppt/tags/tag1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TEXTCOLOR" val="0"/>
</p:tagLst>
</file>

<file path=ppt/tags/tag2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3.xml><?xml version="1.0" encoding="utf-8"?>
<p:tagLst xmlns:a="http://schemas.openxmlformats.org/drawingml/2006/main" xmlns:r="http://schemas.openxmlformats.org/officeDocument/2006/relationships" xmlns:p="http://schemas.openxmlformats.org/presentationml/2006/main">
  <p:tag name="TEXTCOLOR" val="0"/>
</p:tagLst>
</file>

<file path=ppt/tags/tag24.xml><?xml version="1.0" encoding="utf-8"?>
<p:tagLst xmlns:a="http://schemas.openxmlformats.org/drawingml/2006/main" xmlns:r="http://schemas.openxmlformats.org/officeDocument/2006/relationships" xmlns:p="http://schemas.openxmlformats.org/presentationml/2006/main">
  <p:tag name="TEXTCOLOR" val="0"/>
</p:tagLst>
</file>

<file path=ppt/tags/tag25.xml><?xml version="1.0" encoding="utf-8"?>
<p:tagLst xmlns:a="http://schemas.openxmlformats.org/drawingml/2006/main" xmlns:r="http://schemas.openxmlformats.org/officeDocument/2006/relationships" xmlns:p="http://schemas.openxmlformats.org/presentationml/2006/main">
  <p:tag name="TEXTCOLOR" val="0"/>
</p:tagLst>
</file>

<file path=ppt/tags/tag2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7.xml><?xml version="1.0" encoding="utf-8"?>
<p:tagLst xmlns:a="http://schemas.openxmlformats.org/drawingml/2006/main" xmlns:r="http://schemas.openxmlformats.org/officeDocument/2006/relationships" xmlns:p="http://schemas.openxmlformats.org/presentationml/2006/main">
  <p:tag name="TEXTCOLOR" val="0"/>
</p:tagLst>
</file>

<file path=ppt/tags/tag28.xml><?xml version="1.0" encoding="utf-8"?>
<p:tagLst xmlns:a="http://schemas.openxmlformats.org/drawingml/2006/main" xmlns:r="http://schemas.openxmlformats.org/officeDocument/2006/relationships" xmlns:p="http://schemas.openxmlformats.org/presentationml/2006/main">
  <p:tag name="TEXTCOLOR" val="0"/>
</p:tagLst>
</file>

<file path=ppt/tags/tag2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xml><?xml version="1.0" encoding="utf-8"?>
<p:tagLst xmlns:a="http://schemas.openxmlformats.org/drawingml/2006/main" xmlns:r="http://schemas.openxmlformats.org/officeDocument/2006/relationships" xmlns:p="http://schemas.openxmlformats.org/presentationml/2006/main">
  <p:tag name="TEXTCOLOR" val="9013641"/>
</p:tagLst>
</file>

<file path=ppt/tags/tag30.xml><?xml version="1.0" encoding="utf-8"?>
<p:tagLst xmlns:a="http://schemas.openxmlformats.org/drawingml/2006/main" xmlns:r="http://schemas.openxmlformats.org/officeDocument/2006/relationships" xmlns:p="http://schemas.openxmlformats.org/presentationml/2006/main">
  <p:tag name="TEXTCOLOR" val="0"/>
</p:tagLst>
</file>

<file path=ppt/tags/tag31.xml><?xml version="1.0" encoding="utf-8"?>
<p:tagLst xmlns:a="http://schemas.openxmlformats.org/drawingml/2006/main" xmlns:r="http://schemas.openxmlformats.org/officeDocument/2006/relationships" xmlns:p="http://schemas.openxmlformats.org/presentationml/2006/main">
  <p:tag name="TEXTCOLOR" val="0"/>
</p:tagLst>
</file>

<file path=ppt/tags/tag3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3.xml><?xml version="1.0" encoding="utf-8"?>
<p:tagLst xmlns:a="http://schemas.openxmlformats.org/drawingml/2006/main" xmlns:r="http://schemas.openxmlformats.org/officeDocument/2006/relationships" xmlns:p="http://schemas.openxmlformats.org/presentationml/2006/main">
  <p:tag name="TEXTCOLOR" val="0"/>
</p:tagLst>
</file>

<file path=ppt/tags/tag3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5.xml><?xml version="1.0" encoding="utf-8"?>
<p:tagLst xmlns:a="http://schemas.openxmlformats.org/drawingml/2006/main" xmlns:r="http://schemas.openxmlformats.org/officeDocument/2006/relationships" xmlns:p="http://schemas.openxmlformats.org/presentationml/2006/main">
  <p:tag name="TEXTCOLOR" val="0"/>
</p:tagLst>
</file>

<file path=ppt/tags/tag36.xml><?xml version="1.0" encoding="utf-8"?>
<p:tagLst xmlns:a="http://schemas.openxmlformats.org/drawingml/2006/main" xmlns:r="http://schemas.openxmlformats.org/officeDocument/2006/relationships" xmlns:p="http://schemas.openxmlformats.org/presentationml/2006/main">
  <p:tag name="TEXTCOLOR" val="0"/>
</p:tagLst>
</file>

<file path=ppt/tags/tag37.xml><?xml version="1.0" encoding="utf-8"?>
<p:tagLst xmlns:a="http://schemas.openxmlformats.org/drawingml/2006/main" xmlns:r="http://schemas.openxmlformats.org/officeDocument/2006/relationships" xmlns:p="http://schemas.openxmlformats.org/presentationml/2006/main">
  <p:tag name="TEXTCOLOR" val="0"/>
</p:tagLst>
</file>

<file path=ppt/tags/tag3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9.xml><?xml version="1.0" encoding="utf-8"?>
<p:tagLst xmlns:a="http://schemas.openxmlformats.org/drawingml/2006/main" xmlns:r="http://schemas.openxmlformats.org/officeDocument/2006/relationships" xmlns:p="http://schemas.openxmlformats.org/presentationml/2006/main">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9013641"/>
</p:tagLst>
</file>

<file path=ppt/tags/tag40.xml><?xml version="1.0" encoding="utf-8"?>
<p:tagLst xmlns:a="http://schemas.openxmlformats.org/drawingml/2006/main" xmlns:r="http://schemas.openxmlformats.org/officeDocument/2006/relationships" xmlns:p="http://schemas.openxmlformats.org/presentationml/2006/main">
  <p:tag name="TEXTCOLOR" val="16777215"/>
</p:tagLst>
</file>

<file path=ppt/tags/tag41.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2.xml><?xml version="1.0" encoding="utf-8"?>
<p:tagLst xmlns:a="http://schemas.openxmlformats.org/drawingml/2006/main" xmlns:r="http://schemas.openxmlformats.org/officeDocument/2006/relationships" xmlns:p="http://schemas.openxmlformats.org/presentationml/2006/main">
  <p:tag name="TEXTCOLOR" val="16777215"/>
</p:tagLst>
</file>

<file path=ppt/tags/tag43.xml><?xml version="1.0" encoding="utf-8"?>
<p:tagLst xmlns:a="http://schemas.openxmlformats.org/drawingml/2006/main" xmlns:r="http://schemas.openxmlformats.org/officeDocument/2006/relationships" xmlns:p="http://schemas.openxmlformats.org/presentationml/2006/main">
  <p:tag name="TEXTCOLOR" val="16777215"/>
</p:tagLst>
</file>

<file path=ppt/tags/tag44.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5.xml><?xml version="1.0" encoding="utf-8"?>
<p:tagLst xmlns:a="http://schemas.openxmlformats.org/drawingml/2006/main" xmlns:r="http://schemas.openxmlformats.org/officeDocument/2006/relationships" xmlns:p="http://schemas.openxmlformats.org/presentationml/2006/main">
  <p:tag name="TEXTCOLOR" val="16777215"/>
</p:tagLst>
</file>

<file path=ppt/tags/tag46.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7.xml><?xml version="1.0" encoding="utf-8"?>
<p:tagLst xmlns:a="http://schemas.openxmlformats.org/drawingml/2006/main" xmlns:r="http://schemas.openxmlformats.org/officeDocument/2006/relationships" xmlns:p="http://schemas.openxmlformats.org/presentationml/2006/main">
  <p:tag name="TEXTCOLOR" val="16777215"/>
</p:tagLst>
</file>

<file path=ppt/tags/tag48.xml><?xml version="1.0" encoding="utf-8"?>
<p:tagLst xmlns:a="http://schemas.openxmlformats.org/drawingml/2006/main" xmlns:r="http://schemas.openxmlformats.org/officeDocument/2006/relationships" xmlns:p="http://schemas.openxmlformats.org/presentationml/2006/main">
  <p:tag name="TEXTCOLOR" val="0"/>
</p:tagLst>
</file>

<file path=ppt/tags/tag49.xml><?xml version="1.0" encoding="utf-8"?>
<p:tagLst xmlns:a="http://schemas.openxmlformats.org/drawingml/2006/main" xmlns:r="http://schemas.openxmlformats.org/officeDocument/2006/relationships" xmlns:p="http://schemas.openxmlformats.org/presentationml/2006/main">
  <p:tag name="TEXTCOLOR" val="16777215"/>
</p:tagLst>
</file>

<file path=ppt/tags/tag5.xml><?xml version="1.0" encoding="utf-8"?>
<p:tagLst xmlns:a="http://schemas.openxmlformats.org/drawingml/2006/main" xmlns:r="http://schemas.openxmlformats.org/officeDocument/2006/relationships" xmlns:p="http://schemas.openxmlformats.org/presentationml/2006/main">
  <p:tag name="TEXTCOLOR" val="9013641"/>
</p:tagLst>
</file>

<file path=ppt/tags/tag50.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51.xml><?xml version="1.0" encoding="utf-8"?>
<p:tagLst xmlns:a="http://schemas.openxmlformats.org/drawingml/2006/main" xmlns:r="http://schemas.openxmlformats.org/officeDocument/2006/relationships" xmlns:p="http://schemas.openxmlformats.org/presentationml/2006/main">
  <p:tag name="TEXTCOLOR" val="0"/>
</p:tagLst>
</file>

<file path=ppt/tags/tag52.xml><?xml version="1.0" encoding="utf-8"?>
<p:tagLst xmlns:a="http://schemas.openxmlformats.org/drawingml/2006/main" xmlns:r="http://schemas.openxmlformats.org/officeDocument/2006/relationships" xmlns:p="http://schemas.openxmlformats.org/presentationml/2006/main">
  <p:tag name="TEXTCOLOR" val="0"/>
</p:tagLst>
</file>

<file path=ppt/tags/tag5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54.xml><?xml version="1.0" encoding="utf-8"?>
<p:tagLst xmlns:a="http://schemas.openxmlformats.org/drawingml/2006/main" xmlns:r="http://schemas.openxmlformats.org/officeDocument/2006/relationships" xmlns:p="http://schemas.openxmlformats.org/presentationml/2006/main">
  <p:tag name="TEXTCOLOR" val="0"/>
</p:tagLst>
</file>

<file path=ppt/tags/tag55.xml><?xml version="1.0" encoding="utf-8"?>
<p:tagLst xmlns:a="http://schemas.openxmlformats.org/drawingml/2006/main" xmlns:r="http://schemas.openxmlformats.org/officeDocument/2006/relationships" xmlns:p="http://schemas.openxmlformats.org/presentationml/2006/main">
  <p:tag name="TEXTCOLOR" val="0"/>
</p:tagLst>
</file>

<file path=ppt/tags/tag56.xml><?xml version="1.0" encoding="utf-8"?>
<p:tagLst xmlns:a="http://schemas.openxmlformats.org/drawingml/2006/main" xmlns:r="http://schemas.openxmlformats.org/officeDocument/2006/relationships" xmlns:p="http://schemas.openxmlformats.org/presentationml/2006/main">
  <p:tag name="TEXTCOLOR" val="0"/>
</p:tagLst>
</file>

<file path=ppt/tags/tag5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58.xml><?xml version="1.0" encoding="utf-8"?>
<p:tagLst xmlns:a="http://schemas.openxmlformats.org/drawingml/2006/main" xmlns:r="http://schemas.openxmlformats.org/officeDocument/2006/relationships" xmlns:p="http://schemas.openxmlformats.org/presentationml/2006/main">
  <p:tag name="TEXTCOLOR" val="0"/>
</p:tagLst>
</file>

<file path=ppt/tags/tag59.xml><?xml version="1.0" encoding="utf-8"?>
<p:tagLst xmlns:a="http://schemas.openxmlformats.org/drawingml/2006/main" xmlns:r="http://schemas.openxmlformats.org/officeDocument/2006/relationships" xmlns:p="http://schemas.openxmlformats.org/presentationml/2006/main">
  <p:tag name="TEXTCOLOR" val="0"/>
</p:tagLst>
</file>

<file path=ppt/tags/tag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60.xml><?xml version="1.0" encoding="utf-8"?>
<p:tagLst xmlns:a="http://schemas.openxmlformats.org/drawingml/2006/main" xmlns:r="http://schemas.openxmlformats.org/officeDocument/2006/relationships" xmlns:p="http://schemas.openxmlformats.org/presentationml/2006/main">
  <p:tag name="TEXTCOLOR" val="0"/>
</p:tagLst>
</file>

<file path=ppt/tags/tag6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62.xml><?xml version="1.0" encoding="utf-8"?>
<p:tagLst xmlns:a="http://schemas.openxmlformats.org/drawingml/2006/main" xmlns:r="http://schemas.openxmlformats.org/officeDocument/2006/relationships" xmlns:p="http://schemas.openxmlformats.org/presentationml/2006/main">
  <p:tag name="TEXTCOLOR" val="0"/>
</p:tagLst>
</file>

<file path=ppt/tags/tag63.xml><?xml version="1.0" encoding="utf-8"?>
<p:tagLst xmlns:a="http://schemas.openxmlformats.org/drawingml/2006/main" xmlns:r="http://schemas.openxmlformats.org/officeDocument/2006/relationships" xmlns:p="http://schemas.openxmlformats.org/presentationml/2006/main">
  <p:tag name="TEXTCOLOR" val="0"/>
</p:tagLst>
</file>

<file path=ppt/tags/tag6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5.xml><?xml version="1.0" encoding="utf-8"?>
<p:tagLst xmlns:a="http://schemas.openxmlformats.org/drawingml/2006/main" xmlns:r="http://schemas.openxmlformats.org/officeDocument/2006/relationships" xmlns:p="http://schemas.openxmlformats.org/presentationml/2006/main">
  <p:tag name="TEXTCOLOR" val="0"/>
</p:tagLst>
</file>

<file path=ppt/tags/tag66.xml><?xml version="1.0" encoding="utf-8"?>
<p:tagLst xmlns:a="http://schemas.openxmlformats.org/drawingml/2006/main" xmlns:r="http://schemas.openxmlformats.org/officeDocument/2006/relationships" xmlns:p="http://schemas.openxmlformats.org/presentationml/2006/main">
  <p:tag name="TEXTCOLOR" val="0"/>
</p:tagLst>
</file>

<file path=ppt/tags/tag6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8.xml><?xml version="1.0" encoding="utf-8"?>
<p:tagLst xmlns:a="http://schemas.openxmlformats.org/drawingml/2006/main" xmlns:r="http://schemas.openxmlformats.org/officeDocument/2006/relationships" xmlns:p="http://schemas.openxmlformats.org/presentationml/2006/main">
  <p:tag name="TEXTCOLOR" val="0"/>
</p:tagLst>
</file>

<file path=ppt/tags/tag69.xml><?xml version="1.0" encoding="utf-8"?>
<p:tagLst xmlns:a="http://schemas.openxmlformats.org/drawingml/2006/main" xmlns:r="http://schemas.openxmlformats.org/officeDocument/2006/relationships" xmlns:p="http://schemas.openxmlformats.org/presentationml/2006/main">
  <p:tag name="TEXTCOLOR" val="0"/>
</p:tagLst>
</file>

<file path=ppt/tags/tag7.xml><?xml version="1.0" encoding="utf-8"?>
<p:tagLst xmlns:a="http://schemas.openxmlformats.org/drawingml/2006/main" xmlns:r="http://schemas.openxmlformats.org/officeDocument/2006/relationships" xmlns:p="http://schemas.openxmlformats.org/presentationml/2006/main">
  <p:tag name="TEXTCOLOR" val="0"/>
</p:tagLst>
</file>

<file path=ppt/tags/tag7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1.xml><?xml version="1.0" encoding="utf-8"?>
<p:tagLst xmlns:a="http://schemas.openxmlformats.org/drawingml/2006/main" xmlns:r="http://schemas.openxmlformats.org/officeDocument/2006/relationships" xmlns:p="http://schemas.openxmlformats.org/presentationml/2006/main">
  <p:tag name="TEXTCOLOR" val="0"/>
</p:tagLst>
</file>

<file path=ppt/tags/tag72.xml><?xml version="1.0" encoding="utf-8"?>
<p:tagLst xmlns:a="http://schemas.openxmlformats.org/drawingml/2006/main" xmlns:r="http://schemas.openxmlformats.org/officeDocument/2006/relationships" xmlns:p="http://schemas.openxmlformats.org/presentationml/2006/main">
  <p:tag name="TEXTCOLOR" val="0"/>
</p:tagLst>
</file>

<file path=ppt/tags/tag7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4.xml><?xml version="1.0" encoding="utf-8"?>
<p:tagLst xmlns:a="http://schemas.openxmlformats.org/drawingml/2006/main" xmlns:r="http://schemas.openxmlformats.org/officeDocument/2006/relationships" xmlns:p="http://schemas.openxmlformats.org/presentationml/2006/main">
  <p:tag name="TEXTCOLOR" val="0"/>
</p:tagLst>
</file>

<file path=ppt/tags/tag7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6.xml><?xml version="1.0" encoding="utf-8"?>
<p:tagLst xmlns:a="http://schemas.openxmlformats.org/drawingml/2006/main" xmlns:r="http://schemas.openxmlformats.org/officeDocument/2006/relationships" xmlns:p="http://schemas.openxmlformats.org/presentationml/2006/main">
  <p:tag name="TEXTCOLOR" val="0"/>
</p:tagLst>
</file>

<file path=ppt/tags/tag77.xml><?xml version="1.0" encoding="utf-8"?>
<p:tagLst xmlns:a="http://schemas.openxmlformats.org/drawingml/2006/main" xmlns:r="http://schemas.openxmlformats.org/officeDocument/2006/relationships" xmlns:p="http://schemas.openxmlformats.org/presentationml/2006/main">
  <p:tag name="TEXTCOLOR" val="0"/>
</p:tagLst>
</file>

<file path=ppt/tags/tag7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79.xml><?xml version="1.0" encoding="utf-8"?>
<p:tagLst xmlns:a="http://schemas.openxmlformats.org/drawingml/2006/main" xmlns:r="http://schemas.openxmlformats.org/officeDocument/2006/relationships" xmlns:p="http://schemas.openxmlformats.org/presentationml/2006/main">
  <p:tag name="TEXTCOLOR" val="0"/>
</p:tagLst>
</file>

<file path=ppt/tags/tag8.xml><?xml version="1.0" encoding="utf-8"?>
<p:tagLst xmlns:a="http://schemas.openxmlformats.org/drawingml/2006/main" xmlns:r="http://schemas.openxmlformats.org/officeDocument/2006/relationships" xmlns:p="http://schemas.openxmlformats.org/presentationml/2006/main">
  <p:tag name="TEXTCOLOR" val="0"/>
</p:tagLst>
</file>

<file path=ppt/tags/tag8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81.xml><?xml version="1.0" encoding="utf-8"?>
<p:tagLst xmlns:a="http://schemas.openxmlformats.org/drawingml/2006/main" xmlns:r="http://schemas.openxmlformats.org/officeDocument/2006/relationships" xmlns:p="http://schemas.openxmlformats.org/presentationml/2006/main">
  <p:tag name="TEXTCOLOR" val="0"/>
</p:tagLst>
</file>

<file path=ppt/tags/tag82.xml><?xml version="1.0" encoding="utf-8"?>
<p:tagLst xmlns:a="http://schemas.openxmlformats.org/drawingml/2006/main" xmlns:r="http://schemas.openxmlformats.org/officeDocument/2006/relationships" xmlns:p="http://schemas.openxmlformats.org/presentationml/2006/main">
  <p:tag name="TEXTCOLOR" val="0"/>
</p:tagLst>
</file>

<file path=ppt/tags/tag83.xml><?xml version="1.0" encoding="utf-8"?>
<p:tagLst xmlns:a="http://schemas.openxmlformats.org/drawingml/2006/main" xmlns:r="http://schemas.openxmlformats.org/officeDocument/2006/relationships" xmlns:p="http://schemas.openxmlformats.org/presentationml/2006/main">
  <p:tag name="TEXTCOLOR" val="16777215"/>
</p:tagLst>
</file>

<file path=ppt/tags/tag8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5.xml><?xml version="1.0" encoding="utf-8"?>
<p:tagLst xmlns:a="http://schemas.openxmlformats.org/drawingml/2006/main" xmlns:r="http://schemas.openxmlformats.org/officeDocument/2006/relationships" xmlns:p="http://schemas.openxmlformats.org/presentationml/2006/main">
  <p:tag name="TEXTCOLOR" val="0"/>
</p:tagLst>
</file>

<file path=ppt/tags/tag86.xml><?xml version="1.0" encoding="utf-8"?>
<p:tagLst xmlns:a="http://schemas.openxmlformats.org/drawingml/2006/main" xmlns:r="http://schemas.openxmlformats.org/officeDocument/2006/relationships" xmlns:p="http://schemas.openxmlformats.org/presentationml/2006/main">
  <p:tag name="TEXTCOLOR" val="16777215"/>
</p:tagLst>
</file>

<file path=ppt/tags/tag8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8.xml><?xml version="1.0" encoding="utf-8"?>
<p:tagLst xmlns:a="http://schemas.openxmlformats.org/drawingml/2006/main" xmlns:r="http://schemas.openxmlformats.org/officeDocument/2006/relationships" xmlns:p="http://schemas.openxmlformats.org/presentationml/2006/main">
  <p:tag name="TEXTCOLOR" val="0"/>
</p:tagLst>
</file>

<file path=ppt/tags/tag89.xml><?xml version="1.0" encoding="utf-8"?>
<p:tagLst xmlns:a="http://schemas.openxmlformats.org/drawingml/2006/main" xmlns:r="http://schemas.openxmlformats.org/officeDocument/2006/relationships" xmlns:p="http://schemas.openxmlformats.org/presentationml/2006/main">
  <p:tag name="TEXTCOLOR" val="0"/>
</p:tagLst>
</file>

<file path=ppt/tags/tag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0.xml><?xml version="1.0" encoding="utf-8"?>
<p:tagLst xmlns:a="http://schemas.openxmlformats.org/drawingml/2006/main" xmlns:r="http://schemas.openxmlformats.org/officeDocument/2006/relationships" xmlns:p="http://schemas.openxmlformats.org/presentationml/2006/main">
  <p:tag name="TEXTCOLOR" val="0"/>
</p:tagLst>
</file>

<file path=ppt/tags/tag91.xml><?xml version="1.0" encoding="utf-8"?>
<p:tagLst xmlns:a="http://schemas.openxmlformats.org/drawingml/2006/main" xmlns:r="http://schemas.openxmlformats.org/officeDocument/2006/relationships" xmlns:p="http://schemas.openxmlformats.org/presentationml/2006/main">
  <p:tag name="TEXTCOLOR" val="16777215"/>
</p:tagLst>
</file>

<file path=ppt/tags/tag9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3.xml><?xml version="1.0" encoding="utf-8"?>
<p:tagLst xmlns:a="http://schemas.openxmlformats.org/drawingml/2006/main" xmlns:r="http://schemas.openxmlformats.org/officeDocument/2006/relationships" xmlns:p="http://schemas.openxmlformats.org/presentationml/2006/main">
  <p:tag name="TEXTCOLOR" val="0"/>
</p:tagLst>
</file>

<file path=ppt/tags/tag94.xml><?xml version="1.0" encoding="utf-8"?>
<p:tagLst xmlns:a="http://schemas.openxmlformats.org/drawingml/2006/main" xmlns:r="http://schemas.openxmlformats.org/officeDocument/2006/relationships" xmlns:p="http://schemas.openxmlformats.org/presentationml/2006/main">
  <p:tag name="TEXTCOLOR" val="0"/>
</p:tagLst>
</file>

<file path=ppt/tags/tag95.xml><?xml version="1.0" encoding="utf-8"?>
<p:tagLst xmlns:a="http://schemas.openxmlformats.org/drawingml/2006/main" xmlns:r="http://schemas.openxmlformats.org/officeDocument/2006/relationships" xmlns:p="http://schemas.openxmlformats.org/presentationml/2006/main">
  <p:tag name="TEXTCOLOR" val="16777215"/>
</p:tagLst>
</file>

<file path=ppt/tags/tag96.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7.xml><?xml version="1.0" encoding="utf-8"?>
<p:tagLst xmlns:a="http://schemas.openxmlformats.org/drawingml/2006/main" xmlns:r="http://schemas.openxmlformats.org/officeDocument/2006/relationships" xmlns:p="http://schemas.openxmlformats.org/presentationml/2006/main">
  <p:tag name="TEXTCOLOR" val="0"/>
</p:tagLst>
</file>

<file path=ppt/tags/tag98.xml><?xml version="1.0" encoding="utf-8"?>
<p:tagLst xmlns:a="http://schemas.openxmlformats.org/drawingml/2006/main" xmlns:r="http://schemas.openxmlformats.org/officeDocument/2006/relationships" xmlns:p="http://schemas.openxmlformats.org/presentationml/2006/main">
  <p:tag name="TEXTCOLOR" val="16777215"/>
</p:tagLst>
</file>

<file path=ppt/tags/tag9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heme/theme1.xml><?xml version="1.0" encoding="utf-8"?>
<a:theme xmlns:a="http://schemas.openxmlformats.org/drawingml/2006/main" name="MSB PPT Egna">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potx" id="{AEA58E0F-F7B8-476F-898C-C869FAD00B00}" vid="{F5E8F45D-1BAD-4605-B7EE-D434F65F8316}"/>
    </a:ext>
  </a:extLst>
</a:theme>
</file>

<file path=docProps/app.xml><?xml version="1.0" encoding="utf-8"?>
<Properties xmlns="http://schemas.openxmlformats.org/officeDocument/2006/extended-properties" xmlns:vt="http://schemas.openxmlformats.org/officeDocument/2006/docPropsVTypes">
  <Template>blank</Template>
  <TotalTime>24595</TotalTime>
  <Words>2740</Words>
  <Application>Microsoft Office PowerPoint</Application>
  <PresentationFormat>Bredbild</PresentationFormat>
  <Paragraphs>196</Paragraphs>
  <Slides>38</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38</vt:i4>
      </vt:variant>
    </vt:vector>
  </HeadingPairs>
  <TitlesOfParts>
    <vt:vector size="44" baseType="lpstr">
      <vt:lpstr>Arial</vt:lpstr>
      <vt:lpstr>Century Gothic</vt:lpstr>
      <vt:lpstr>Garamond</vt:lpstr>
      <vt:lpstr>Symbol</vt:lpstr>
      <vt:lpstr>Times New Roman</vt:lpstr>
      <vt:lpstr>MSB PPT Egna</vt:lpstr>
      <vt:lpstr>Lokala broschyrer om kris och krig</vt:lpstr>
      <vt:lpstr>PowerPoint-presentation</vt:lpstr>
      <vt:lpstr>Därför behövs lokal information</vt:lpstr>
      <vt:lpstr>Exempel på lokal information</vt:lpstr>
      <vt:lpstr>Så här kan ni börja</vt:lpstr>
      <vt:lpstr>Så här kan ni börja, forts</vt:lpstr>
      <vt:lpstr>Undersök beredskapen och följ upp</vt:lpstr>
      <vt:lpstr>Övergripande mål, förslag </vt:lpstr>
      <vt:lpstr>Uppföljningsbara mål, exempel</vt:lpstr>
      <vt:lpstr>Utgå från lokala behov</vt:lpstr>
      <vt:lpstr>Exempel på innehåll som kan ingå i broschyren </vt:lpstr>
      <vt:lpstr>Omslag</vt:lpstr>
      <vt:lpstr>Inledning</vt:lpstr>
      <vt:lpstr>Kommunens ansvar</vt:lpstr>
      <vt:lpstr>Ditt ansvar</vt:lpstr>
      <vt:lpstr>Du är en del av totalförsvaret</vt:lpstr>
      <vt:lpstr>Lokala risker</vt:lpstr>
      <vt:lpstr>Information vid en kris</vt:lpstr>
      <vt:lpstr>Desinformation</vt:lpstr>
      <vt:lpstr>Varningssystem vid kris och krig</vt:lpstr>
      <vt:lpstr>Trygghetspunkter</vt:lpstr>
      <vt:lpstr>Trygghetspunkter, forts</vt:lpstr>
      <vt:lpstr>Skyddsrum och skyddande utrymmen</vt:lpstr>
      <vt:lpstr>Utrymning (evakuering)</vt:lpstr>
      <vt:lpstr>Terrorhot</vt:lpstr>
      <vt:lpstr>För dig med funktionsnedsättning</vt:lpstr>
      <vt:lpstr>För dig med funktionsnedsättning, forts</vt:lpstr>
      <vt:lpstr>Vatten</vt:lpstr>
      <vt:lpstr>Mat</vt:lpstr>
      <vt:lpstr>Värme</vt:lpstr>
      <vt:lpstr>Toalett och hygien</vt:lpstr>
      <vt:lpstr>Djur</vt:lpstr>
      <vt:lpstr>Första hjälpen</vt:lpstr>
      <vt:lpstr>Öva!</vt:lpstr>
      <vt:lpstr>Engagera dig</vt:lpstr>
      <vt:lpstr>Checklistor</vt:lpstr>
      <vt:lpstr>Viktiga telefonnummer</vt:lpstr>
      <vt:lpstr>Tack! </vt:lpstr>
    </vt:vector>
  </TitlesOfParts>
  <Company>MSB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Lokala broschyrer om kris och krig</dc:title>
  <dc:creator>Kerstin Widell</dc:creator>
  <cp:lastModifiedBy>Kerstin Widell</cp:lastModifiedBy>
  <cp:revision>283</cp:revision>
  <dcterms:created xsi:type="dcterms:W3CDTF">2023-03-23T15:38:27Z</dcterms:created>
  <dcterms:modified xsi:type="dcterms:W3CDTF">2023-04-26T10:39:35Z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Logomenu">
    <vt:bool>true</vt:bool>
  </property>
</Properties>
</file>