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57" r:id="rId6"/>
    <p:sldId id="260" r:id="rId7"/>
    <p:sldId id="264" r:id="rId8"/>
    <p:sldId id="258" r:id="rId9"/>
    <p:sldId id="265" r:id="rId10"/>
    <p:sldId id="266"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78103B-1F12-4E49-8A52-7731F3AF34F2}" v="54" dt="2020-02-18T14:53:59.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74" autoAdjust="0"/>
    <p:restoredTop sz="81413" autoAdjust="0"/>
  </p:normalViewPr>
  <p:slideViewPr>
    <p:cSldViewPr snapToGrid="0" showGuides="1">
      <p:cViewPr varScale="1">
        <p:scale>
          <a:sx n="53" d="100"/>
          <a:sy n="53" d="100"/>
        </p:scale>
        <p:origin x="1352" y="3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 Eld" userId="b4df82b6-e453-4dcc-8f0e-7a79c3943a10" providerId="ADAL" clId="{A078103B-1F12-4E49-8A52-7731F3AF34F2}"/>
    <pc:docChg chg="undo custSel modSld">
      <pc:chgData name="Stephan Eld" userId="b4df82b6-e453-4dcc-8f0e-7a79c3943a10" providerId="ADAL" clId="{A078103B-1F12-4E49-8A52-7731F3AF34F2}" dt="2020-02-18T14:53:59.298" v="153" actId="167"/>
      <pc:docMkLst>
        <pc:docMk/>
      </pc:docMkLst>
      <pc:sldChg chg="addSp delSp modSp addAnim delAnim modAnim">
        <pc:chgData name="Stephan Eld" userId="b4df82b6-e453-4dcc-8f0e-7a79c3943a10" providerId="ADAL" clId="{A078103B-1F12-4E49-8A52-7731F3AF34F2}" dt="2020-02-18T14:53:32.219" v="150" actId="167"/>
        <pc:sldMkLst>
          <pc:docMk/>
          <pc:sldMk cId="676633589" sldId="258"/>
        </pc:sldMkLst>
        <pc:spChg chg="add del topLvl">
          <ac:chgData name="Stephan Eld" userId="b4df82b6-e453-4dcc-8f0e-7a79c3943a10" providerId="ADAL" clId="{A078103B-1F12-4E49-8A52-7731F3AF34F2}" dt="2020-02-18T12:45:36.880" v="71" actId="478"/>
          <ac:spMkLst>
            <pc:docMk/>
            <pc:sldMk cId="676633589" sldId="258"/>
            <ac:spMk id="66" creationId="{2F08A45A-E1A4-4BE4-8C96-7C1EF5733805}"/>
          </ac:spMkLst>
        </pc:spChg>
        <pc:spChg chg="mod topLvl">
          <ac:chgData name="Stephan Eld" userId="b4df82b6-e453-4dcc-8f0e-7a79c3943a10" providerId="ADAL" clId="{A078103B-1F12-4E49-8A52-7731F3AF34F2}" dt="2020-02-18T14:52:32.759" v="139" actId="14100"/>
          <ac:spMkLst>
            <pc:docMk/>
            <pc:sldMk cId="676633589" sldId="258"/>
            <ac:spMk id="95" creationId="{37E701AF-9A79-4FBC-8EDA-1FEC72489E27}"/>
          </ac:spMkLst>
        </pc:spChg>
        <pc:grpChg chg="add del topLvl">
          <ac:chgData name="Stephan Eld" userId="b4df82b6-e453-4dcc-8f0e-7a79c3943a10" providerId="ADAL" clId="{A078103B-1F12-4E49-8A52-7731F3AF34F2}" dt="2020-02-18T12:45:36.231" v="70" actId="478"/>
          <ac:grpSpMkLst>
            <pc:docMk/>
            <pc:sldMk cId="676633589" sldId="258"/>
            <ac:grpSpMk id="13" creationId="{CA1C7B6B-6395-4DF1-AEE7-FEDB6A54C392}"/>
          </ac:grpSpMkLst>
        </pc:grpChg>
        <pc:grpChg chg="add del mod">
          <ac:chgData name="Stephan Eld" userId="b4df82b6-e453-4dcc-8f0e-7a79c3943a10" providerId="ADAL" clId="{A078103B-1F12-4E49-8A52-7731F3AF34F2}" dt="2020-02-18T14:53:32.219" v="150" actId="167"/>
          <ac:grpSpMkLst>
            <pc:docMk/>
            <pc:sldMk cId="676633589" sldId="258"/>
            <ac:grpSpMk id="78" creationId="{1ADB74FB-7BA9-48C7-BECB-21153A901AD1}"/>
          </ac:grpSpMkLst>
        </pc:grpChg>
        <pc:grpChg chg="add del mod">
          <ac:chgData name="Stephan Eld" userId="b4df82b6-e453-4dcc-8f0e-7a79c3943a10" providerId="ADAL" clId="{A078103B-1F12-4E49-8A52-7731F3AF34F2}" dt="2020-02-18T14:53:17.997" v="148" actId="167"/>
          <ac:grpSpMkLst>
            <pc:docMk/>
            <pc:sldMk cId="676633589" sldId="258"/>
            <ac:grpSpMk id="92" creationId="{11EED9DC-9FCA-420C-8558-F91C5B5B1A9D}"/>
          </ac:grpSpMkLst>
        </pc:grpChg>
        <pc:grpChg chg="mod topLvl">
          <ac:chgData name="Stephan Eld" userId="b4df82b6-e453-4dcc-8f0e-7a79c3943a10" providerId="ADAL" clId="{A078103B-1F12-4E49-8A52-7731F3AF34F2}" dt="2020-02-18T12:45:43.171" v="73" actId="165"/>
          <ac:grpSpMkLst>
            <pc:docMk/>
            <pc:sldMk cId="676633589" sldId="258"/>
            <ac:grpSpMk id="93" creationId="{1B9AB794-1A94-474A-AF8A-14C4C6A3FF59}"/>
          </ac:grpSpMkLst>
        </pc:grpChg>
        <pc:picChg chg="add del mod">
          <ac:chgData name="Stephan Eld" userId="b4df82b6-e453-4dcc-8f0e-7a79c3943a10" providerId="ADAL" clId="{A078103B-1F12-4E49-8A52-7731F3AF34F2}" dt="2020-02-18T14:53:24.868" v="149" actId="14826"/>
          <ac:picMkLst>
            <pc:docMk/>
            <pc:sldMk cId="676633589" sldId="258"/>
            <ac:picMk id="59" creationId="{903296A9-5155-4DBE-8C75-9D6AC9870919}"/>
          </ac:picMkLst>
        </pc:picChg>
        <pc:picChg chg="mod topLvl">
          <ac:chgData name="Stephan Eld" userId="b4df82b6-e453-4dcc-8f0e-7a79c3943a10" providerId="ADAL" clId="{A078103B-1F12-4E49-8A52-7731F3AF34F2}" dt="2020-02-18T14:52:26.922" v="134" actId="14826"/>
          <ac:picMkLst>
            <pc:docMk/>
            <pc:sldMk cId="676633589" sldId="258"/>
            <ac:picMk id="94" creationId="{71C7B6B9-92F8-42B3-B0EE-11D492AEDC70}"/>
          </ac:picMkLst>
        </pc:picChg>
      </pc:sldChg>
      <pc:sldChg chg="addSp delSp modSp modAnim">
        <pc:chgData name="Stephan Eld" userId="b4df82b6-e453-4dcc-8f0e-7a79c3943a10" providerId="ADAL" clId="{A078103B-1F12-4E49-8A52-7731F3AF34F2}" dt="2020-02-18T14:48:46.945" v="129" actId="14100"/>
        <pc:sldMkLst>
          <pc:docMk/>
          <pc:sldMk cId="399860145" sldId="260"/>
        </pc:sldMkLst>
        <pc:spChg chg="mod">
          <ac:chgData name="Stephan Eld" userId="b4df82b6-e453-4dcc-8f0e-7a79c3943a10" providerId="ADAL" clId="{A078103B-1F12-4E49-8A52-7731F3AF34F2}" dt="2020-02-18T12:47:42.389" v="82" actId="14100"/>
          <ac:spMkLst>
            <pc:docMk/>
            <pc:sldMk cId="399860145" sldId="260"/>
            <ac:spMk id="11" creationId="{80DC616D-B702-4A7E-8C8F-A243690A5FC9}"/>
          </ac:spMkLst>
        </pc:spChg>
        <pc:spChg chg="mod topLvl">
          <ac:chgData name="Stephan Eld" userId="b4df82b6-e453-4dcc-8f0e-7a79c3943a10" providerId="ADAL" clId="{A078103B-1F12-4E49-8A52-7731F3AF34F2}" dt="2020-02-18T14:48:46.945" v="129" actId="14100"/>
          <ac:spMkLst>
            <pc:docMk/>
            <pc:sldMk cId="399860145" sldId="260"/>
            <ac:spMk id="66" creationId="{2F08A45A-E1A4-4BE4-8C96-7C1EF5733805}"/>
          </ac:spMkLst>
        </pc:spChg>
        <pc:grpChg chg="mod topLvl">
          <ac:chgData name="Stephan Eld" userId="b4df82b6-e453-4dcc-8f0e-7a79c3943a10" providerId="ADAL" clId="{A078103B-1F12-4E49-8A52-7731F3AF34F2}" dt="2020-02-18T12:47:28.144" v="80" actId="165"/>
          <ac:grpSpMkLst>
            <pc:docMk/>
            <pc:sldMk cId="399860145" sldId="260"/>
            <ac:grpSpMk id="13" creationId="{CA1C7B6B-6395-4DF1-AEE7-FEDB6A54C392}"/>
          </ac:grpSpMkLst>
        </pc:grpChg>
        <pc:grpChg chg="add del mod">
          <ac:chgData name="Stephan Eld" userId="b4df82b6-e453-4dcc-8f0e-7a79c3943a10" providerId="ADAL" clId="{A078103B-1F12-4E49-8A52-7731F3AF34F2}" dt="2020-02-18T14:48:41.290" v="126" actId="14826"/>
          <ac:grpSpMkLst>
            <pc:docMk/>
            <pc:sldMk cId="399860145" sldId="260"/>
            <ac:grpSpMk id="78" creationId="{1ADB74FB-7BA9-48C7-BECB-21153A901AD1}"/>
          </ac:grpSpMkLst>
        </pc:grpChg>
        <pc:picChg chg="mod topLvl">
          <ac:chgData name="Stephan Eld" userId="b4df82b6-e453-4dcc-8f0e-7a79c3943a10" providerId="ADAL" clId="{A078103B-1F12-4E49-8A52-7731F3AF34F2}" dt="2020-02-18T14:48:41.290" v="126" actId="14826"/>
          <ac:picMkLst>
            <pc:docMk/>
            <pc:sldMk cId="399860145" sldId="260"/>
            <ac:picMk id="59" creationId="{903296A9-5155-4DBE-8C75-9D6AC9870919}"/>
          </ac:picMkLst>
        </pc:picChg>
      </pc:sldChg>
      <pc:sldChg chg="addSp delSp modSp modAnim">
        <pc:chgData name="Stephan Eld" userId="b4df82b6-e453-4dcc-8f0e-7a79c3943a10" providerId="ADAL" clId="{A078103B-1F12-4E49-8A52-7731F3AF34F2}" dt="2020-02-18T14:53:09.155" v="147" actId="167"/>
        <pc:sldMkLst>
          <pc:docMk/>
          <pc:sldMk cId="1122001959" sldId="264"/>
        </pc:sldMkLst>
        <pc:spChg chg="mod topLvl">
          <ac:chgData name="Stephan Eld" userId="b4df82b6-e453-4dcc-8f0e-7a79c3943a10" providerId="ADAL" clId="{A078103B-1F12-4E49-8A52-7731F3AF34F2}" dt="2020-02-18T12:45:50.325" v="76" actId="165"/>
          <ac:spMkLst>
            <pc:docMk/>
            <pc:sldMk cId="1122001959" sldId="264"/>
            <ac:spMk id="66" creationId="{2F08A45A-E1A4-4BE4-8C96-7C1EF5733805}"/>
          </ac:spMkLst>
        </pc:spChg>
        <pc:grpChg chg="add mod">
          <ac:chgData name="Stephan Eld" userId="b4df82b6-e453-4dcc-8f0e-7a79c3943a10" providerId="ADAL" clId="{A078103B-1F12-4E49-8A52-7731F3AF34F2}" dt="2020-02-18T12:45:46.997" v="74" actId="164"/>
          <ac:grpSpMkLst>
            <pc:docMk/>
            <pc:sldMk cId="1122001959" sldId="264"/>
            <ac:grpSpMk id="2" creationId="{141EB96B-75A0-B74B-858E-5A95F1930739}"/>
          </ac:grpSpMkLst>
        </pc:grpChg>
        <pc:grpChg chg="mod topLvl">
          <ac:chgData name="Stephan Eld" userId="b4df82b6-e453-4dcc-8f0e-7a79c3943a10" providerId="ADAL" clId="{A078103B-1F12-4E49-8A52-7731F3AF34F2}" dt="2020-02-18T12:45:50.325" v="76" actId="165"/>
          <ac:grpSpMkLst>
            <pc:docMk/>
            <pc:sldMk cId="1122001959" sldId="264"/>
            <ac:grpSpMk id="13" creationId="{CA1C7B6B-6395-4DF1-AEE7-FEDB6A54C392}"/>
          </ac:grpSpMkLst>
        </pc:grpChg>
        <pc:grpChg chg="add del mod">
          <ac:chgData name="Stephan Eld" userId="b4df82b6-e453-4dcc-8f0e-7a79c3943a10" providerId="ADAL" clId="{A078103B-1F12-4E49-8A52-7731F3AF34F2}" dt="2020-02-18T14:53:09.155" v="147" actId="167"/>
          <ac:grpSpMkLst>
            <pc:docMk/>
            <pc:sldMk cId="1122001959" sldId="264"/>
            <ac:grpSpMk id="78" creationId="{1ADB74FB-7BA9-48C7-BECB-21153A901AD1}"/>
          </ac:grpSpMkLst>
        </pc:grpChg>
        <pc:picChg chg="mod topLvl">
          <ac:chgData name="Stephan Eld" userId="b4df82b6-e453-4dcc-8f0e-7a79c3943a10" providerId="ADAL" clId="{A078103B-1F12-4E49-8A52-7731F3AF34F2}" dt="2020-02-18T14:49:23.537" v="130" actId="14826"/>
          <ac:picMkLst>
            <pc:docMk/>
            <pc:sldMk cId="1122001959" sldId="264"/>
            <ac:picMk id="59" creationId="{903296A9-5155-4DBE-8C75-9D6AC9870919}"/>
          </ac:picMkLst>
        </pc:picChg>
      </pc:sldChg>
      <pc:sldChg chg="addSp modSp">
        <pc:chgData name="Stephan Eld" userId="b4df82b6-e453-4dcc-8f0e-7a79c3943a10" providerId="ADAL" clId="{A078103B-1F12-4E49-8A52-7731F3AF34F2}" dt="2020-02-18T14:53:59.298" v="153" actId="167"/>
        <pc:sldMkLst>
          <pc:docMk/>
          <pc:sldMk cId="518802891" sldId="265"/>
        </pc:sldMkLst>
        <pc:spChg chg="mod">
          <ac:chgData name="Stephan Eld" userId="b4df82b6-e453-4dcc-8f0e-7a79c3943a10" providerId="ADAL" clId="{A078103B-1F12-4E49-8A52-7731F3AF34F2}" dt="2020-02-18T14:52:54.623" v="146" actId="14100"/>
          <ac:spMkLst>
            <pc:docMk/>
            <pc:sldMk cId="518802891" sldId="265"/>
            <ac:spMk id="95" creationId="{37E701AF-9A79-4FBC-8EDA-1FEC72489E27}"/>
          </ac:spMkLst>
        </pc:spChg>
        <pc:grpChg chg="mod">
          <ac:chgData name="Stephan Eld" userId="b4df82b6-e453-4dcc-8f0e-7a79c3943a10" providerId="ADAL" clId="{A078103B-1F12-4E49-8A52-7731F3AF34F2}" dt="2020-02-18T14:53:59.298" v="153" actId="167"/>
          <ac:grpSpMkLst>
            <pc:docMk/>
            <pc:sldMk cId="518802891" sldId="265"/>
            <ac:grpSpMk id="78" creationId="{1ADB74FB-7BA9-48C7-BECB-21153A901AD1}"/>
          </ac:grpSpMkLst>
        </pc:grpChg>
        <pc:grpChg chg="mod">
          <ac:chgData name="Stephan Eld" userId="b4df82b6-e453-4dcc-8f0e-7a79c3943a10" providerId="ADAL" clId="{A078103B-1F12-4E49-8A52-7731F3AF34F2}" dt="2020-02-18T14:53:46.450" v="151" actId="167"/>
          <ac:grpSpMkLst>
            <pc:docMk/>
            <pc:sldMk cId="518802891" sldId="265"/>
            <ac:grpSpMk id="92" creationId="{11EED9DC-9FCA-420C-8558-F91C5B5B1A9D}"/>
          </ac:grpSpMkLst>
        </pc:grpChg>
        <pc:picChg chg="mod">
          <ac:chgData name="Stephan Eld" userId="b4df82b6-e453-4dcc-8f0e-7a79c3943a10" providerId="ADAL" clId="{A078103B-1F12-4E49-8A52-7731F3AF34F2}" dt="2020-02-18T14:53:54.554" v="152" actId="14826"/>
          <ac:picMkLst>
            <pc:docMk/>
            <pc:sldMk cId="518802891" sldId="265"/>
            <ac:picMk id="59" creationId="{903296A9-5155-4DBE-8C75-9D6AC9870919}"/>
          </ac:picMkLst>
        </pc:picChg>
        <pc:picChg chg="mod">
          <ac:chgData name="Stephan Eld" userId="b4df82b6-e453-4dcc-8f0e-7a79c3943a10" providerId="ADAL" clId="{A078103B-1F12-4E49-8A52-7731F3AF34F2}" dt="2020-02-18T14:52:50.228" v="143" actId="14826"/>
          <ac:picMkLst>
            <pc:docMk/>
            <pc:sldMk cId="518802891" sldId="265"/>
            <ac:picMk id="94" creationId="{71C7B6B9-92F8-42B3-B0EE-11D492AEDC70}"/>
          </ac:picMkLst>
        </pc:picChg>
        <pc:picChg chg="add mod">
          <ac:chgData name="Stephan Eld" userId="b4df82b6-e453-4dcc-8f0e-7a79c3943a10" providerId="ADAL" clId="{A078103B-1F12-4E49-8A52-7731F3AF34F2}" dt="2020-02-18T12:56:27.645" v="111" actId="571"/>
          <ac:picMkLst>
            <pc:docMk/>
            <pc:sldMk cId="518802891" sldId="265"/>
            <ac:picMk id="147" creationId="{933885CB-5EE4-A447-958B-8A615B53433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3C5620-2E04-481A-AE83-BA14E2DF00AF}" type="datetimeFigureOut">
              <a:rPr lang="sv-SE" smtClean="0"/>
              <a:t>2020-03-05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1F4C4-1D26-4522-A57A-280343EFAF75}" type="slidenum">
              <a:rPr lang="sv-SE" smtClean="0"/>
              <a:t>‹#›</a:t>
            </a:fld>
            <a:endParaRPr lang="sv-SE"/>
          </a:p>
        </p:txBody>
      </p:sp>
    </p:spTree>
    <p:extLst>
      <p:ext uri="{BB962C8B-B14F-4D97-AF65-F5344CB8AC3E}">
        <p14:creationId xmlns:p14="http://schemas.microsoft.com/office/powerpoint/2010/main" val="2538947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a:t>
            </a:r>
            <a:r>
              <a:rPr lang="en-US" dirty="0" err="1"/>
              <a:t>En</a:t>
            </a:r>
            <a:r>
              <a:rPr lang="en-US" dirty="0"/>
              <a:t> </a:t>
            </a:r>
            <a:r>
              <a:rPr lang="en-US" dirty="0" err="1"/>
              <a:t>enklare</a:t>
            </a:r>
            <a:r>
              <a:rPr lang="en-US" dirty="0"/>
              <a:t> variant)</a:t>
            </a:r>
            <a:endParaRPr lang="sv-SE" dirty="0"/>
          </a:p>
        </p:txBody>
      </p:sp>
      <p:sp>
        <p:nvSpPr>
          <p:cNvPr id="4" name="Platshållare för bildnummer 3"/>
          <p:cNvSpPr>
            <a:spLocks noGrp="1"/>
          </p:cNvSpPr>
          <p:nvPr>
            <p:ph type="sldNum" sz="quarter" idx="5"/>
          </p:nvPr>
        </p:nvSpPr>
        <p:spPr/>
        <p:txBody>
          <a:bodyPr/>
          <a:lstStyle/>
          <a:p>
            <a:fld id="{4871F4C4-1D26-4522-A57A-280343EFAF75}" type="slidenum">
              <a:rPr lang="sv-SE" smtClean="0"/>
              <a:t>4</a:t>
            </a:fld>
            <a:endParaRPr lang="sv-SE"/>
          </a:p>
        </p:txBody>
      </p:sp>
    </p:spTree>
    <p:extLst>
      <p:ext uri="{BB962C8B-B14F-4D97-AF65-F5344CB8AC3E}">
        <p14:creationId xmlns:p14="http://schemas.microsoft.com/office/powerpoint/2010/main" val="1453574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a:t>
            </a:r>
            <a:r>
              <a:rPr lang="en-US" dirty="0" err="1"/>
              <a:t>Här</a:t>
            </a:r>
            <a:r>
              <a:rPr lang="en-US" dirty="0"/>
              <a:t> </a:t>
            </a:r>
            <a:r>
              <a:rPr lang="en-US" dirty="0" err="1"/>
              <a:t>klickas</a:t>
            </a:r>
            <a:r>
              <a:rPr lang="en-US" dirty="0"/>
              <a:t> </a:t>
            </a:r>
            <a:r>
              <a:rPr lang="en-US" dirty="0" err="1"/>
              <a:t>texten</a:t>
            </a:r>
            <a:r>
              <a:rPr lang="en-US" dirty="0"/>
              <a:t> </a:t>
            </a:r>
            <a:r>
              <a:rPr lang="en-US" dirty="0" err="1"/>
              <a:t>fram</a:t>
            </a:r>
            <a:r>
              <a:rPr lang="en-US" dirty="0"/>
              <a:t> </a:t>
            </a:r>
            <a:r>
              <a:rPr lang="en-US" dirty="0" err="1"/>
              <a:t>i</a:t>
            </a:r>
            <a:r>
              <a:rPr lang="en-US" dirty="0"/>
              <a:t> </a:t>
            </a:r>
            <a:r>
              <a:rPr lang="en-US" dirty="0" err="1"/>
              <a:t>ordning</a:t>
            </a:r>
            <a:r>
              <a:rPr lang="en-US" dirty="0"/>
              <a:t> </a:t>
            </a:r>
            <a:r>
              <a:rPr lang="en-US" dirty="0" err="1"/>
              <a:t>när</a:t>
            </a:r>
            <a:r>
              <a:rPr lang="en-US" dirty="0"/>
              <a:t> man </a:t>
            </a:r>
            <a:r>
              <a:rPr lang="en-US" dirty="0" err="1"/>
              <a:t>klickar</a:t>
            </a:r>
            <a:r>
              <a:rPr lang="en-US" dirty="0"/>
              <a:t> var som. Man </a:t>
            </a:r>
            <a:r>
              <a:rPr lang="en-US" dirty="0" err="1"/>
              <a:t>behöver</a:t>
            </a:r>
            <a:r>
              <a:rPr lang="en-US" dirty="0"/>
              <a:t> </a:t>
            </a:r>
            <a:r>
              <a:rPr lang="en-US" dirty="0" err="1"/>
              <a:t>alltså</a:t>
            </a:r>
            <a:r>
              <a:rPr lang="en-US" dirty="0"/>
              <a:t> </a:t>
            </a:r>
            <a:r>
              <a:rPr lang="en-US" dirty="0" err="1"/>
              <a:t>inte</a:t>
            </a:r>
            <a:r>
              <a:rPr lang="en-US" dirty="0"/>
              <a:t> </a:t>
            </a:r>
            <a:r>
              <a:rPr lang="en-US" dirty="0" err="1"/>
              <a:t>klicka</a:t>
            </a:r>
            <a:r>
              <a:rPr lang="en-US" dirty="0"/>
              <a:t> </a:t>
            </a:r>
            <a:r>
              <a:rPr lang="en-US" dirty="0" err="1"/>
              <a:t>på</a:t>
            </a:r>
            <a:r>
              <a:rPr lang="en-US" dirty="0"/>
              <a:t> </a:t>
            </a:r>
            <a:r>
              <a:rPr lang="en-US" dirty="0" err="1"/>
              <a:t>en</a:t>
            </a:r>
            <a:r>
              <a:rPr lang="en-US" dirty="0"/>
              <a:t> </a:t>
            </a:r>
            <a:r>
              <a:rPr lang="en-US" dirty="0" err="1"/>
              <a:t>specifik</a:t>
            </a:r>
            <a:r>
              <a:rPr lang="en-US" dirty="0"/>
              <a:t> </a:t>
            </a:r>
            <a:r>
              <a:rPr lang="en-US" dirty="0" err="1"/>
              <a:t>ruta</a:t>
            </a:r>
            <a:r>
              <a:rPr lang="en-US" dirty="0"/>
              <a:t>)</a:t>
            </a:r>
            <a:endParaRPr lang="sv-SE" dirty="0"/>
          </a:p>
        </p:txBody>
      </p:sp>
      <p:sp>
        <p:nvSpPr>
          <p:cNvPr id="4" name="Platshållare för bildnummer 3"/>
          <p:cNvSpPr>
            <a:spLocks noGrp="1"/>
          </p:cNvSpPr>
          <p:nvPr>
            <p:ph type="sldNum" sz="quarter" idx="5"/>
          </p:nvPr>
        </p:nvSpPr>
        <p:spPr/>
        <p:txBody>
          <a:bodyPr/>
          <a:lstStyle/>
          <a:p>
            <a:fld id="{4871F4C4-1D26-4522-A57A-280343EFAF75}" type="slidenum">
              <a:rPr lang="sv-SE" smtClean="0"/>
              <a:t>5</a:t>
            </a:fld>
            <a:endParaRPr lang="sv-SE"/>
          </a:p>
        </p:txBody>
      </p:sp>
    </p:spTree>
    <p:extLst>
      <p:ext uri="{BB962C8B-B14F-4D97-AF65-F5344CB8AC3E}">
        <p14:creationId xmlns:p14="http://schemas.microsoft.com/office/powerpoint/2010/main" val="157069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dirty="0" err="1"/>
              <a:t>Här</a:t>
            </a:r>
            <a:r>
              <a:rPr lang="en-US" dirty="0"/>
              <a:t> </a:t>
            </a:r>
            <a:r>
              <a:rPr lang="en-US" dirty="0" err="1"/>
              <a:t>klickas</a:t>
            </a:r>
            <a:r>
              <a:rPr lang="en-US" dirty="0"/>
              <a:t> </a:t>
            </a:r>
            <a:r>
              <a:rPr lang="en-US" dirty="0" err="1"/>
              <a:t>texten</a:t>
            </a:r>
            <a:r>
              <a:rPr lang="en-US" dirty="0"/>
              <a:t> </a:t>
            </a:r>
            <a:r>
              <a:rPr lang="en-US" dirty="0" err="1"/>
              <a:t>fram</a:t>
            </a:r>
            <a:r>
              <a:rPr lang="en-US" dirty="0"/>
              <a:t> </a:t>
            </a:r>
            <a:r>
              <a:rPr lang="en-US" dirty="0" err="1"/>
              <a:t>när</a:t>
            </a:r>
            <a:r>
              <a:rPr lang="en-US" dirty="0"/>
              <a:t> man </a:t>
            </a:r>
            <a:r>
              <a:rPr lang="en-US" dirty="0" err="1"/>
              <a:t>klicka</a:t>
            </a:r>
            <a:r>
              <a:rPr lang="en-US" dirty="0"/>
              <a:t> </a:t>
            </a:r>
            <a:r>
              <a:rPr lang="en-US" dirty="0" err="1"/>
              <a:t>på</a:t>
            </a:r>
            <a:r>
              <a:rPr lang="en-US" dirty="0"/>
              <a:t> </a:t>
            </a:r>
            <a:r>
              <a:rPr lang="en-US" dirty="0" err="1"/>
              <a:t>en</a:t>
            </a:r>
            <a:r>
              <a:rPr lang="en-US" dirty="0"/>
              <a:t> </a:t>
            </a:r>
            <a:r>
              <a:rPr lang="en-US" dirty="0" err="1"/>
              <a:t>specifik</a:t>
            </a:r>
            <a:r>
              <a:rPr lang="en-US" dirty="0"/>
              <a:t> </a:t>
            </a:r>
            <a:r>
              <a:rPr lang="en-US" dirty="0" err="1"/>
              <a:t>ruta</a:t>
            </a:r>
            <a:r>
              <a:rPr lang="en-US" dirty="0"/>
              <a:t>)</a:t>
            </a:r>
            <a:endParaRPr lang="sv-SE" dirty="0"/>
          </a:p>
          <a:p>
            <a:endParaRPr lang="sv-SE" dirty="0"/>
          </a:p>
        </p:txBody>
      </p:sp>
      <p:sp>
        <p:nvSpPr>
          <p:cNvPr id="4" name="Platshållare för bildnummer 3"/>
          <p:cNvSpPr>
            <a:spLocks noGrp="1"/>
          </p:cNvSpPr>
          <p:nvPr>
            <p:ph type="sldNum" sz="quarter" idx="5"/>
          </p:nvPr>
        </p:nvSpPr>
        <p:spPr/>
        <p:txBody>
          <a:bodyPr/>
          <a:lstStyle/>
          <a:p>
            <a:fld id="{4871F4C4-1D26-4522-A57A-280343EFAF75}" type="slidenum">
              <a:rPr lang="sv-SE" smtClean="0"/>
              <a:t>6</a:t>
            </a:fld>
            <a:endParaRPr lang="sv-SE"/>
          </a:p>
        </p:txBody>
      </p:sp>
    </p:spTree>
    <p:extLst>
      <p:ext uri="{BB962C8B-B14F-4D97-AF65-F5344CB8AC3E}">
        <p14:creationId xmlns:p14="http://schemas.microsoft.com/office/powerpoint/2010/main" val="1232589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nvPr>
        </p:nvSpPr>
        <p:spPr>
          <a:xfrm>
            <a:off x="1774800" y="1368000"/>
            <a:ext cx="8582400" cy="1185077"/>
          </a:xfrm>
        </p:spPr>
        <p:txBody>
          <a:bodyPr anchor="b">
            <a:noAutofit/>
          </a:bodyPr>
          <a:lstStyle>
            <a:lvl1pPr algn="l">
              <a:defRPr sz="3600"/>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nvPr>
        </p:nvSpPr>
        <p:spPr>
          <a:xfrm>
            <a:off x="1774800" y="2627491"/>
            <a:ext cx="8582400" cy="76064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4" name="Bildobjekt 3">
            <a:extLst>
              <a:ext uri="{FF2B5EF4-FFF2-40B4-BE49-F238E27FC236}">
                <a16:creationId xmlns:a16="http://schemas.microsoft.com/office/drawing/2014/main" id="{C994DFFA-DF5D-4F3A-BF33-218A48784C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Tree>
    <p:extLst>
      <p:ext uri="{BB962C8B-B14F-4D97-AF65-F5344CB8AC3E}">
        <p14:creationId xmlns:p14="http://schemas.microsoft.com/office/powerpoint/2010/main" val="314723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Tree>
    <p:extLst>
      <p:ext uri="{BB962C8B-B14F-4D97-AF65-F5344CB8AC3E}">
        <p14:creationId xmlns:p14="http://schemas.microsoft.com/office/powerpoint/2010/main" val="41305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Grå rubrik utan logo">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Tree>
    <p:extLst>
      <p:ext uri="{BB962C8B-B14F-4D97-AF65-F5344CB8AC3E}">
        <p14:creationId xmlns:p14="http://schemas.microsoft.com/office/powerpoint/2010/main" val="877405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140736"/>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0" y="0"/>
            <a:ext cx="6096000"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07417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grpSp>
        <p:nvGrpSpPr>
          <p:cNvPr id="4" name="Grupp 3">
            <a:extLst>
              <a:ext uri="{FF2B5EF4-FFF2-40B4-BE49-F238E27FC236}">
                <a16:creationId xmlns:a16="http://schemas.microsoft.com/office/drawing/2014/main" id="{D16FB5AD-921C-45BF-86EA-92175399D0E6}"/>
              </a:ext>
            </a:extLst>
          </p:cNvPr>
          <p:cNvGrpSpPr/>
          <p:nvPr/>
        </p:nvGrpSpPr>
        <p:grpSpPr>
          <a:xfrm>
            <a:off x="11070000" y="6296400"/>
            <a:ext cx="952500" cy="422519"/>
            <a:chOff x="11070000" y="6296400"/>
            <a:chExt cx="952500" cy="422519"/>
          </a:xfrm>
        </p:grpSpPr>
        <p:pic>
          <p:nvPicPr>
            <p:cNvPr id="5" name="Bildobjekt 4">
              <a:extLst>
                <a:ext uri="{FF2B5EF4-FFF2-40B4-BE49-F238E27FC236}">
                  <a16:creationId xmlns:a16="http://schemas.microsoft.com/office/drawing/2014/main" id="{C4F0956D-78F9-4CAE-A663-BE0AC3148F3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6" name="Bildobjekt 5" descr="MSB Logga vit">
              <a:extLst>
                <a:ext uri="{FF2B5EF4-FFF2-40B4-BE49-F238E27FC236}">
                  <a16:creationId xmlns:a16="http://schemas.microsoft.com/office/drawing/2014/main" id="{0B3A82A4-3D41-42C7-99EB-41059353930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1293425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nvPr>
        </p:nvSpPr>
        <p:spPr>
          <a:xfrm>
            <a:off x="1774800" y="1368000"/>
            <a:ext cx="8582400" cy="1273968"/>
          </a:xfrm>
        </p:spPr>
        <p:txBody>
          <a:bodyPr anchor="b"/>
          <a:lstStyle>
            <a:lvl1pPr>
              <a:defRPr sz="3600">
                <a:solidFill>
                  <a:schemeClr val="bg1"/>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nvPr>
        </p:nvSpPr>
        <p:spPr>
          <a:xfrm>
            <a:off x="1774800" y="2673745"/>
            <a:ext cx="8582400" cy="633743"/>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grpSp>
        <p:nvGrpSpPr>
          <p:cNvPr id="10" name="Grupp 9">
            <a:extLst>
              <a:ext uri="{FF2B5EF4-FFF2-40B4-BE49-F238E27FC236}">
                <a16:creationId xmlns:a16="http://schemas.microsoft.com/office/drawing/2014/main" id="{31B19DC8-B88F-477F-B0DE-AF27442BC4F6}"/>
              </a:ext>
            </a:extLst>
          </p:cNvPr>
          <p:cNvGrpSpPr/>
          <p:nvPr/>
        </p:nvGrpSpPr>
        <p:grpSpPr>
          <a:xfrm>
            <a:off x="10675620" y="6119856"/>
            <a:ext cx="1297478" cy="571294"/>
            <a:chOff x="10675620" y="6119856"/>
            <a:chExt cx="1297478" cy="571294"/>
          </a:xfrm>
        </p:grpSpPr>
        <p:pic>
          <p:nvPicPr>
            <p:cNvPr id="8" name="Bildobjekt 7">
              <a:extLst>
                <a:ext uri="{FF2B5EF4-FFF2-40B4-BE49-F238E27FC236}">
                  <a16:creationId xmlns:a16="http://schemas.microsoft.com/office/drawing/2014/main" id="{111CB780-89A5-4EB6-86A8-CDF107ABD1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5620" y="6119856"/>
              <a:ext cx="574596" cy="571294"/>
            </a:xfrm>
            <a:prstGeom prst="rect">
              <a:avLst/>
            </a:prstGeom>
          </p:spPr>
        </p:pic>
        <p:pic>
          <p:nvPicPr>
            <p:cNvPr id="9" name="Bildobjekt 8">
              <a:extLst>
                <a:ext uri="{FF2B5EF4-FFF2-40B4-BE49-F238E27FC236}">
                  <a16:creationId xmlns:a16="http://schemas.microsoft.com/office/drawing/2014/main" id="{8B699213-0B08-448B-9588-C3044E0AD3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5484" y="6248400"/>
              <a:ext cx="657614" cy="323850"/>
            </a:xfrm>
            <a:prstGeom prst="rect">
              <a:avLst/>
            </a:prstGeom>
          </p:spPr>
        </p:pic>
      </p:grpSp>
    </p:spTree>
    <p:extLst>
      <p:ext uri="{BB962C8B-B14F-4D97-AF65-F5344CB8AC3E}">
        <p14:creationId xmlns:p14="http://schemas.microsoft.com/office/powerpoint/2010/main" val="3096935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lvl1pPr>
              <a:defRPr>
                <a:solidFill>
                  <a:schemeClr val="bg1"/>
                </a:solidFill>
              </a:defRPr>
            </a:lvl1pPr>
          </a:lstStyle>
          <a:p>
            <a:r>
              <a:rPr lang="sv-SE"/>
              <a:t>Klicka här för att ändra mall för rubrikformat</a:t>
            </a:r>
          </a:p>
        </p:txBody>
      </p:sp>
      <p:grpSp>
        <p:nvGrpSpPr>
          <p:cNvPr id="3" name="Grupp 2">
            <a:extLst>
              <a:ext uri="{FF2B5EF4-FFF2-40B4-BE49-F238E27FC236}">
                <a16:creationId xmlns:a16="http://schemas.microsoft.com/office/drawing/2014/main" id="{079A7A8C-BC63-4E07-9BB7-FAA2A032CDC6}"/>
              </a:ext>
            </a:extLst>
          </p:cNvPr>
          <p:cNvGrpSpPr/>
          <p:nvPr/>
        </p:nvGrpSpPr>
        <p:grpSpPr>
          <a:xfrm>
            <a:off x="11070000" y="6296400"/>
            <a:ext cx="952500" cy="422519"/>
            <a:chOff x="11070000" y="6296400"/>
            <a:chExt cx="952500" cy="422519"/>
          </a:xfrm>
        </p:grpSpPr>
        <p:pic>
          <p:nvPicPr>
            <p:cNvPr id="4" name="Bildobjekt 3">
              <a:extLst>
                <a:ext uri="{FF2B5EF4-FFF2-40B4-BE49-F238E27FC236}">
                  <a16:creationId xmlns:a16="http://schemas.microsoft.com/office/drawing/2014/main" id="{F851F30E-CB90-4CE1-B5C6-8E28D6A3B08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5" name="Bildobjekt 4" descr="MSB Logga vit">
              <a:extLst>
                <a:ext uri="{FF2B5EF4-FFF2-40B4-BE49-F238E27FC236}">
                  <a16:creationId xmlns:a16="http://schemas.microsoft.com/office/drawing/2014/main" id="{DFC4A88D-9574-45E3-A2B9-464558FCD17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4287683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solidFill>
                  <a:schemeClr val="bg1"/>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0" y="0"/>
            <a:ext cx="6096000"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grpSp>
        <p:nvGrpSpPr>
          <p:cNvPr id="4" name="Grupp 3">
            <a:extLst>
              <a:ext uri="{FF2B5EF4-FFF2-40B4-BE49-F238E27FC236}">
                <a16:creationId xmlns:a16="http://schemas.microsoft.com/office/drawing/2014/main" id="{66EE50EC-52C5-4BDF-8D27-E225311BCF5D}"/>
              </a:ext>
            </a:extLst>
          </p:cNvPr>
          <p:cNvGrpSpPr/>
          <p:nvPr/>
        </p:nvGrpSpPr>
        <p:grpSpPr>
          <a:xfrm>
            <a:off x="11070000" y="6296400"/>
            <a:ext cx="952500" cy="422519"/>
            <a:chOff x="11070000" y="6296400"/>
            <a:chExt cx="952500" cy="422519"/>
          </a:xfrm>
        </p:grpSpPr>
        <p:pic>
          <p:nvPicPr>
            <p:cNvPr id="5" name="Bildobjekt 4">
              <a:extLst>
                <a:ext uri="{FF2B5EF4-FFF2-40B4-BE49-F238E27FC236}">
                  <a16:creationId xmlns:a16="http://schemas.microsoft.com/office/drawing/2014/main" id="{0D8DA891-6A1B-43B2-8C08-31902855735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6" name="Bildobjekt 5" descr="MSB Logga vit">
              <a:extLst>
                <a:ext uri="{FF2B5EF4-FFF2-40B4-BE49-F238E27FC236}">
                  <a16:creationId xmlns:a16="http://schemas.microsoft.com/office/drawing/2014/main" id="{DC103D7D-9DC0-4611-8EDF-958FD7A0C86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3874324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nvPr>
        </p:nvSpPr>
        <p:spPr>
          <a:xfrm>
            <a:off x="2019298" y="1362077"/>
            <a:ext cx="8582400" cy="633743"/>
          </a:xfrm>
        </p:spPr>
        <p:txBody>
          <a:bodyPr anchor="b">
            <a:noAutofit/>
          </a:bodyPr>
          <a:lstStyle>
            <a:lvl1pPr algn="l">
              <a:defRPr sz="3600"/>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nvPr>
        </p:nvSpPr>
        <p:spPr>
          <a:xfrm>
            <a:off x="2019299" y="2046494"/>
            <a:ext cx="6608653" cy="138250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8" name="Bildobjekt 7">
            <a:extLst>
              <a:ext uri="{FF2B5EF4-FFF2-40B4-BE49-F238E27FC236}">
                <a16:creationId xmlns:a16="http://schemas.microsoft.com/office/drawing/2014/main" id="{95DD5985-A25E-4117-9500-0C11FF49A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Tree>
    <p:extLst>
      <p:ext uri="{BB962C8B-B14F-4D97-AF65-F5344CB8AC3E}">
        <p14:creationId xmlns:p14="http://schemas.microsoft.com/office/powerpoint/2010/main" val="2206528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nvPr>
        </p:nvSpPr>
        <p:spPr>
          <a:xfrm>
            <a:off x="-1" y="-1"/>
            <a:ext cx="12192001" cy="5992837"/>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nvPr>
        </p:nvSpPr>
        <p:spPr>
          <a:xfrm>
            <a:off x="2700000" y="3181642"/>
            <a:ext cx="6552933" cy="1058288"/>
          </a:xfrm>
          <a:noFill/>
        </p:spPr>
        <p:txBody>
          <a:bodyPr anchor="b">
            <a:noAutofit/>
          </a:bodyPr>
          <a:lstStyle>
            <a:lvl1pPr algn="l">
              <a:defRPr sz="3600"/>
            </a:lvl1pPr>
          </a:lstStyle>
          <a:p>
            <a:r>
              <a:rPr lang="sv-SE" dirty="0"/>
              <a:t>Klicka här för att skriva rubrik</a:t>
            </a:r>
          </a:p>
        </p:txBody>
      </p:sp>
      <p:pic>
        <p:nvPicPr>
          <p:cNvPr id="6" name="Bildobjekt 5">
            <a:extLst>
              <a:ext uri="{FF2B5EF4-FFF2-40B4-BE49-F238E27FC236}">
                <a16:creationId xmlns:a16="http://schemas.microsoft.com/office/drawing/2014/main" id="{1EF14C78-8DD9-4B8E-97FA-297E52E985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nvPr>
        </p:nvSpPr>
        <p:spPr>
          <a:xfrm flipH="1">
            <a:off x="-15240" y="-9053"/>
            <a:ext cx="4690800" cy="1875600"/>
          </a:xfrm>
          <a:blipFill>
            <a:blip r:embed="rId3"/>
            <a:stretch>
              <a:fillRect/>
            </a:stretch>
          </a:blip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335835021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nvPr>
        </p:nvSpPr>
        <p:spPr>
          <a:xfrm>
            <a:off x="-1" y="-1"/>
            <a:ext cx="12192001" cy="5992837"/>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nvPr>
        </p:nvSpPr>
        <p:spPr>
          <a:xfrm>
            <a:off x="2700000" y="3181642"/>
            <a:ext cx="6552933" cy="1058288"/>
          </a:xfrm>
          <a:noFill/>
        </p:spPr>
        <p:txBody>
          <a:bodyPr anchor="b">
            <a:noAutofit/>
          </a:bodyPr>
          <a:lstStyle>
            <a:lvl1pPr algn="l">
              <a:defRPr sz="3600"/>
            </a:lvl1pPr>
          </a:lstStyle>
          <a:p>
            <a:r>
              <a:rPr lang="sv-SE" dirty="0"/>
              <a:t>Klicka här för att skriva rubrik</a:t>
            </a:r>
          </a:p>
        </p:txBody>
      </p:sp>
      <p:pic>
        <p:nvPicPr>
          <p:cNvPr id="6" name="Bildobjekt 5">
            <a:extLst>
              <a:ext uri="{FF2B5EF4-FFF2-40B4-BE49-F238E27FC236}">
                <a16:creationId xmlns:a16="http://schemas.microsoft.com/office/drawing/2014/main" id="{1EF14C78-8DD9-4B8E-97FA-297E52E985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nvPr>
        </p:nvSpPr>
        <p:spPr>
          <a:xfrm>
            <a:off x="7504510" y="-9053"/>
            <a:ext cx="4690800" cy="1875600"/>
          </a:xfrm>
          <a:blipFill>
            <a:blip r:embed="rId3"/>
            <a:stretch>
              <a:fillRect/>
            </a:stretch>
          </a:blip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83048372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8963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nvPr>
        </p:nvSpPr>
        <p:spPr>
          <a:xfrm>
            <a:off x="0" y="0"/>
            <a:ext cx="12192000" cy="6858000"/>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nvPr>
        </p:nvSpPr>
        <p:spPr>
          <a:xfrm>
            <a:off x="2700652" y="1368000"/>
            <a:ext cx="6552000" cy="1273968"/>
          </a:xfrm>
        </p:spPr>
        <p:txBody>
          <a:bodyPr anchor="t"/>
          <a:lstStyle>
            <a:lvl1pPr>
              <a:defRPr sz="3600"/>
            </a:lvl1pPr>
          </a:lstStyle>
          <a:p>
            <a:r>
              <a:rPr lang="sv-SE" dirty="0"/>
              <a:t>Klicka här för att skriva rubrik</a:t>
            </a:r>
          </a:p>
        </p:txBody>
      </p:sp>
    </p:spTree>
    <p:extLst>
      <p:ext uri="{BB962C8B-B14F-4D97-AF65-F5344CB8AC3E}">
        <p14:creationId xmlns:p14="http://schemas.microsoft.com/office/powerpoint/2010/main" val="2159535685"/>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chemeClr val="bg1"/>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nvPr>
        </p:nvSpPr>
        <p:spPr>
          <a:xfrm>
            <a:off x="0" y="0"/>
            <a:ext cx="12192000" cy="6858000"/>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lvl1pPr>
          </a:lstStyle>
          <a:p>
            <a:pPr lvl="0"/>
            <a:r>
              <a:rPr lang="sv-SE"/>
              <a:t>Klicka här för att ändra format på bakgrundstexten</a:t>
            </a:r>
          </a:p>
        </p:txBody>
      </p:sp>
    </p:spTree>
    <p:extLst>
      <p:ext uri="{BB962C8B-B14F-4D97-AF65-F5344CB8AC3E}">
        <p14:creationId xmlns:p14="http://schemas.microsoft.com/office/powerpoint/2010/main" val="17220633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chemeClr val="bg1"/>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nvPr>
        </p:nvSpPr>
        <p:spPr>
          <a:xfrm>
            <a:off x="0" y="0"/>
            <a:ext cx="12192000" cy="6858000"/>
          </a:xfrm>
          <a:solidFill>
            <a:srgbClr val="F7F7F7"/>
          </a:solidFill>
        </p:spPr>
        <p:txBody>
          <a:bodyPr>
            <a:normAutofit/>
          </a:bodyPr>
          <a:lstStyle>
            <a:lvl1pPr marL="0" indent="0" algn="ctr">
              <a:buNone/>
              <a:defRPr sz="1800"/>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lvl1pPr>
          </a:lstStyle>
          <a:p>
            <a:pPr lvl="0"/>
            <a:r>
              <a:rPr lang="sv-SE"/>
              <a:t>Klicka här för att ändra format på bakgrundstexten</a:t>
            </a:r>
          </a:p>
        </p:txBody>
      </p:sp>
    </p:spTree>
    <p:extLst>
      <p:ext uri="{BB962C8B-B14F-4D97-AF65-F5344CB8AC3E}">
        <p14:creationId xmlns:p14="http://schemas.microsoft.com/office/powerpoint/2010/main" val="1589382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Tree>
    <p:extLst>
      <p:ext uri="{BB962C8B-B14F-4D97-AF65-F5344CB8AC3E}">
        <p14:creationId xmlns:p14="http://schemas.microsoft.com/office/powerpoint/2010/main" val="24899512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Tree>
    <p:extLst>
      <p:ext uri="{BB962C8B-B14F-4D97-AF65-F5344CB8AC3E}">
        <p14:creationId xmlns:p14="http://schemas.microsoft.com/office/powerpoint/2010/main" val="19906296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Tree>
    <p:extLst>
      <p:ext uri="{BB962C8B-B14F-4D97-AF65-F5344CB8AC3E}">
        <p14:creationId xmlns:p14="http://schemas.microsoft.com/office/powerpoint/2010/main" val="1837287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Tree>
    <p:extLst>
      <p:ext uri="{BB962C8B-B14F-4D97-AF65-F5344CB8AC3E}">
        <p14:creationId xmlns:p14="http://schemas.microsoft.com/office/powerpoint/2010/main" val="40515914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857401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9656282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12878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nvPr>
        </p:nvSpPr>
        <p:spPr>
          <a:xfrm>
            <a:off x="1774800" y="1368000"/>
            <a:ext cx="8582400" cy="1273968"/>
          </a:xfrm>
        </p:spPr>
        <p:txBody>
          <a:bodyPr anchor="b"/>
          <a:lstStyle>
            <a:lvl1pPr>
              <a:defRPr sz="3600"/>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nvPr>
        </p:nvSpPr>
        <p:spPr>
          <a:xfrm>
            <a:off x="1774800" y="2673745"/>
            <a:ext cx="8582400" cy="63374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4" name="Bildobjekt 3">
            <a:extLst>
              <a:ext uri="{FF2B5EF4-FFF2-40B4-BE49-F238E27FC236}">
                <a16:creationId xmlns:a16="http://schemas.microsoft.com/office/drawing/2014/main" id="{E368A2DA-F712-48FC-B54C-C4079225CA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Tree>
    <p:extLst>
      <p:ext uri="{BB962C8B-B14F-4D97-AF65-F5344CB8AC3E}">
        <p14:creationId xmlns:p14="http://schemas.microsoft.com/office/powerpoint/2010/main" val="342497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937184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0224064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048662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lvl1pPr>
              <a:defRPr>
                <a:solidFill>
                  <a:schemeClr val="bg1"/>
                </a:solidFill>
              </a:defRPr>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99097EA0-DCA5-48E8-AE2A-8F7E9C10A25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6" name="Bildobjekt 5" descr="MSB Logga vit">
            <a:extLst>
              <a:ext uri="{FF2B5EF4-FFF2-40B4-BE49-F238E27FC236}">
                <a16:creationId xmlns:a16="http://schemas.microsoft.com/office/drawing/2014/main" id="{C3A49E7A-B3ED-4CD3-9220-9F4D6F7BCC9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spTree>
    <p:extLst>
      <p:ext uri="{BB962C8B-B14F-4D97-AF65-F5344CB8AC3E}">
        <p14:creationId xmlns:p14="http://schemas.microsoft.com/office/powerpoint/2010/main" val="38571070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lvl1pPr>
              <a:defRPr>
                <a:solidFill>
                  <a:schemeClr val="bg1"/>
                </a:solidFill>
              </a:defRPr>
            </a:lvl1p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69E38265-4740-4F0B-889A-CB701337265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6" name="Bildobjekt 5" descr="MSB Logga vit">
            <a:extLst>
              <a:ext uri="{FF2B5EF4-FFF2-40B4-BE49-F238E27FC236}">
                <a16:creationId xmlns:a16="http://schemas.microsoft.com/office/drawing/2014/main" id="{87B4136A-4379-40D0-B246-C38E5B08108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spTree>
    <p:extLst>
      <p:ext uri="{BB962C8B-B14F-4D97-AF65-F5344CB8AC3E}">
        <p14:creationId xmlns:p14="http://schemas.microsoft.com/office/powerpoint/2010/main" val="15119636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solidFill>
                  <a:schemeClr val="bg1"/>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6" name="Grupp 5">
            <a:extLst>
              <a:ext uri="{FF2B5EF4-FFF2-40B4-BE49-F238E27FC236}">
                <a16:creationId xmlns:a16="http://schemas.microsoft.com/office/drawing/2014/main" id="{F5EC4C38-E736-456A-965E-E2BA17F82D3F}"/>
              </a:ext>
            </a:extLst>
          </p:cNvPr>
          <p:cNvGrpSpPr/>
          <p:nvPr/>
        </p:nvGrpSpPr>
        <p:grpSpPr>
          <a:xfrm>
            <a:off x="11070000" y="6296400"/>
            <a:ext cx="952500" cy="422519"/>
            <a:chOff x="11070000" y="6296400"/>
            <a:chExt cx="952500" cy="422519"/>
          </a:xfrm>
        </p:grpSpPr>
        <p:pic>
          <p:nvPicPr>
            <p:cNvPr id="8" name="Bildobjekt 7">
              <a:extLst>
                <a:ext uri="{FF2B5EF4-FFF2-40B4-BE49-F238E27FC236}">
                  <a16:creationId xmlns:a16="http://schemas.microsoft.com/office/drawing/2014/main" id="{846B2715-4F6B-4C9A-925B-79DBA7A81BF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9" name="Bildobjekt 8" descr="MSB Logga vit">
              <a:extLst>
                <a:ext uri="{FF2B5EF4-FFF2-40B4-BE49-F238E27FC236}">
                  <a16:creationId xmlns:a16="http://schemas.microsoft.com/office/drawing/2014/main" id="{C4A6E57B-E5D9-4DE7-A424-068515EBF9B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59643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755065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774851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84638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2665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nvPr>
        </p:nvSpPr>
        <p:spPr>
          <a:xfrm>
            <a:off x="1773388" y="1108423"/>
            <a:ext cx="8580582" cy="966397"/>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nvPr>
        </p:nvSpPr>
        <p:spPr>
          <a:xfrm>
            <a:off x="1773387" y="2265118"/>
            <a:ext cx="4131654" cy="383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nvPr>
        </p:nvSpPr>
        <p:spPr>
          <a:xfrm>
            <a:off x="6222316" y="2265118"/>
            <a:ext cx="4131654" cy="383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847082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
        <p:nvSpPr>
          <p:cNvPr id="4" name="Rektangel 3">
            <a:extLst>
              <a:ext uri="{FF2B5EF4-FFF2-40B4-BE49-F238E27FC236}">
                <a16:creationId xmlns:a16="http://schemas.microsoft.com/office/drawing/2014/main" id="{42699372-AE26-4104-A617-190897B6B5EE}"/>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0728566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347558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222872"/>
            <a:ext cx="4001936" cy="943824"/>
          </a:xfrm>
        </p:spPr>
        <p:txBody>
          <a:bodyPr anchor="b"/>
          <a:lstStyle>
            <a:lvl1pPr>
              <a:defRPr sz="3200">
                <a:solidFill>
                  <a:schemeClr val="bg1"/>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238408" y="0"/>
            <a:ext cx="5857592"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6" name="Grupp 5">
            <a:extLst>
              <a:ext uri="{FF2B5EF4-FFF2-40B4-BE49-F238E27FC236}">
                <a16:creationId xmlns:a16="http://schemas.microsoft.com/office/drawing/2014/main" id="{195AD137-BC73-42BB-81EA-D9F1C9CBBE89}"/>
              </a:ext>
            </a:extLst>
          </p:cNvPr>
          <p:cNvGrpSpPr/>
          <p:nvPr/>
        </p:nvGrpSpPr>
        <p:grpSpPr>
          <a:xfrm>
            <a:off x="11070000" y="6296400"/>
            <a:ext cx="952500" cy="422519"/>
            <a:chOff x="11070000" y="6296400"/>
            <a:chExt cx="952500" cy="422519"/>
          </a:xfrm>
        </p:grpSpPr>
        <p:pic>
          <p:nvPicPr>
            <p:cNvPr id="8" name="Bildobjekt 7">
              <a:extLst>
                <a:ext uri="{FF2B5EF4-FFF2-40B4-BE49-F238E27FC236}">
                  <a16:creationId xmlns:a16="http://schemas.microsoft.com/office/drawing/2014/main" id="{E2786C9B-713D-4AEE-8C45-2555A3135E6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70000" y="6296400"/>
              <a:ext cx="424961" cy="422519"/>
            </a:xfrm>
            <a:prstGeom prst="rect">
              <a:avLst/>
            </a:prstGeom>
          </p:spPr>
        </p:pic>
        <p:pic>
          <p:nvPicPr>
            <p:cNvPr id="9" name="Bildobjekt 8" descr="MSB Logga vit">
              <a:extLst>
                <a:ext uri="{FF2B5EF4-FFF2-40B4-BE49-F238E27FC236}">
                  <a16:creationId xmlns:a16="http://schemas.microsoft.com/office/drawing/2014/main" id="{1919E40C-EE0B-4F85-BD94-4D8638081D8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536725" y="6389271"/>
              <a:ext cx="485775" cy="239225"/>
            </a:xfrm>
            <a:prstGeom prst="rect">
              <a:avLst/>
            </a:prstGeom>
          </p:spPr>
        </p:pic>
      </p:grpSp>
    </p:spTree>
    <p:extLst>
      <p:ext uri="{BB962C8B-B14F-4D97-AF65-F5344CB8AC3E}">
        <p14:creationId xmlns:p14="http://schemas.microsoft.com/office/powerpoint/2010/main" val="14636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nvPr>
        </p:nvSpPr>
        <p:spPr>
          <a:xfrm>
            <a:off x="550843" y="479892"/>
            <a:ext cx="10517206" cy="516224"/>
          </a:xfrm>
        </p:spPr>
        <p:txBody>
          <a:bodyPr/>
          <a:lstStyle/>
          <a:p>
            <a:r>
              <a:rPr lang="sv-SE"/>
              <a:t>Klicka här för att ändra mall för rubrikformat</a:t>
            </a:r>
          </a:p>
        </p:txBody>
      </p:sp>
    </p:spTree>
    <p:extLst>
      <p:ext uri="{BB962C8B-B14F-4D97-AF65-F5344CB8AC3E}">
        <p14:creationId xmlns:p14="http://schemas.microsoft.com/office/powerpoint/2010/main" val="3936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18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nvPr>
        </p:nvSpPr>
        <p:spPr>
          <a:xfrm>
            <a:off x="7293162" y="1113576"/>
            <a:ext cx="4001936" cy="943824"/>
          </a:xfrm>
        </p:spPr>
        <p:txBody>
          <a:bodyPr anchor="b"/>
          <a:lstStyle>
            <a:lvl1pPr>
              <a:defRPr sz="3200"/>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nvPr>
        </p:nvSpPr>
        <p:spPr>
          <a:xfrm>
            <a:off x="0" y="0"/>
            <a:ext cx="6096000" cy="6857999"/>
          </a:xfrm>
          <a:solidFill>
            <a:srgbClr val="F7F7F7"/>
          </a:solidFill>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nvPr>
        </p:nvSpPr>
        <p:spPr>
          <a:xfrm>
            <a:off x="7293162" y="2258402"/>
            <a:ext cx="4002087" cy="38338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7957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nvPr>
        </p:nvSpPr>
        <p:spPr>
          <a:xfrm>
            <a:off x="1773388" y="1108423"/>
            <a:ext cx="8580582" cy="966397"/>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nvPr>
        </p:nvSpPr>
        <p:spPr>
          <a:xfrm>
            <a:off x="1773388" y="2265119"/>
            <a:ext cx="8580582" cy="3601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808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nvPr>
        </p:nvSpPr>
        <p:spPr>
          <a:xfrm>
            <a:off x="1774800" y="1368000"/>
            <a:ext cx="8582400" cy="1273968"/>
          </a:xfrm>
        </p:spPr>
        <p:txBody>
          <a:bodyPr anchor="b"/>
          <a:lstStyle>
            <a:lvl1pPr>
              <a:defRPr sz="3600"/>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nvPr>
        </p:nvSpPr>
        <p:spPr>
          <a:xfrm>
            <a:off x="1774800" y="2673745"/>
            <a:ext cx="8582400" cy="63374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4" name="Bildobjekt 3">
            <a:extLst>
              <a:ext uri="{FF2B5EF4-FFF2-40B4-BE49-F238E27FC236}">
                <a16:creationId xmlns:a16="http://schemas.microsoft.com/office/drawing/2014/main" id="{E368A2DA-F712-48FC-B54C-C4079225CA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Tree>
    <p:extLst>
      <p:ext uri="{BB962C8B-B14F-4D97-AF65-F5344CB8AC3E}">
        <p14:creationId xmlns:p14="http://schemas.microsoft.com/office/powerpoint/2010/main" val="171136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nvPr>
        </p:nvSpPr>
        <p:spPr>
          <a:xfrm>
            <a:off x="838200" y="6356350"/>
            <a:ext cx="141861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B6F4-6F0E-449D-99C3-FA3961AAF713}" type="datetimeFigureOut">
              <a:rPr lang="sv-SE" smtClean="0"/>
              <a:t>2020-03-05</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nvPr>
        </p:nvSpPr>
        <p:spPr>
          <a:xfrm>
            <a:off x="4038600" y="6356350"/>
            <a:ext cx="170071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nvPr>
        </p:nvSpPr>
        <p:spPr>
          <a:xfrm>
            <a:off x="8182706" y="6356350"/>
            <a:ext cx="38723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B4F8C-CEC5-4B2C-9C29-5300068510B6}" type="slidenum">
              <a:rPr lang="sv-SE" smtClean="0"/>
              <a:t>‹#›</a:t>
            </a:fld>
            <a:endParaRPr lang="sv-SE"/>
          </a:p>
        </p:txBody>
      </p:sp>
      <p:pic>
        <p:nvPicPr>
          <p:cNvPr id="9" name="Bildobjekt 8">
            <a:extLst>
              <a:ext uri="{FF2B5EF4-FFF2-40B4-BE49-F238E27FC236}">
                <a16:creationId xmlns:a16="http://schemas.microsoft.com/office/drawing/2014/main" id="{C61C71E5-2BEA-4EE5-8908-79C24C365760}"/>
              </a:ext>
            </a:extLst>
          </p:cNvPr>
          <p:cNvPicPr>
            <a:picLocks noChangeAspect="1"/>
          </p:cNvPicPr>
          <p:nvPr/>
        </p:nvPicPr>
        <p:blipFill>
          <a:blip r:embed="rId4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p:cNvSpPr/>
          <p:nvPr userDrawn="1"/>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02"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3" r:id="rId24"/>
    <p:sldLayoutId id="2147483684" r:id="rId25"/>
    <p:sldLayoutId id="2147483685" r:id="rId26"/>
    <p:sldLayoutId id="2147483686" r:id="rId27"/>
    <p:sldLayoutId id="2147483687" r:id="rId28"/>
    <p:sldLayoutId id="2147483688" r:id="rId29"/>
    <p:sldLayoutId id="2147483689" r:id="rId30"/>
    <p:sldLayoutId id="2147483690" r:id="rId31"/>
    <p:sldLayoutId id="2147483691" r:id="rId32"/>
    <p:sldLayoutId id="2147483692" r:id="rId33"/>
    <p:sldLayoutId id="2147483693" r:id="rId34"/>
    <p:sldLayoutId id="2147483694" r:id="rId35"/>
    <p:sldLayoutId id="2147483695" r:id="rId36"/>
    <p:sldLayoutId id="2147483696" r:id="rId37"/>
    <p:sldLayoutId id="2147483697" r:id="rId38"/>
    <p:sldLayoutId id="2147483698" r:id="rId39"/>
    <p:sldLayoutId id="2147483699" r:id="rId40"/>
    <p:sldLayoutId id="2147483700" r:id="rId41"/>
    <p:sldLayoutId id="2147483701" r:id="rId42"/>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ts val="2800"/>
        </a:lnSpc>
        <a:spcBef>
          <a:spcPts val="1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9.png"/><Relationship Id="rId5"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3.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8.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3.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8.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CE763-DB27-4F55-93FD-B49ECB6C32DD}"/>
              </a:ext>
            </a:extLst>
          </p:cNvPr>
          <p:cNvSpPr>
            <a:spLocks noGrp="1"/>
          </p:cNvSpPr>
          <p:nvPr>
            <p:ph type="ctrTitle"/>
          </p:nvPr>
        </p:nvSpPr>
        <p:spPr/>
        <p:txBody>
          <a:bodyPr/>
          <a:lstStyle/>
          <a:p>
            <a:r>
              <a:rPr lang="sv-SE" dirty="0"/>
              <a:t>Kontinuitetshantering och andra </a:t>
            </a:r>
            <a:r>
              <a:rPr lang="sv-SE" dirty="0" smtClean="0"/>
              <a:t>processer</a:t>
            </a:r>
            <a:endParaRPr lang="sv-SE" dirty="0"/>
          </a:p>
        </p:txBody>
      </p:sp>
      <p:sp>
        <p:nvSpPr>
          <p:cNvPr id="7" name="Underrubrik 6">
            <a:extLst>
              <a:ext uri="{FF2B5EF4-FFF2-40B4-BE49-F238E27FC236}">
                <a16:creationId xmlns:a16="http://schemas.microsoft.com/office/drawing/2014/main" id="{D237E310-0D17-4CD3-B68D-2E148AB68E1B}"/>
              </a:ext>
            </a:extLst>
          </p:cNvPr>
          <p:cNvSpPr>
            <a:spLocks noGrp="1"/>
          </p:cNvSpPr>
          <p:nvPr>
            <p:ph type="subTitle" idx="1"/>
          </p:nvPr>
        </p:nvSpPr>
        <p:spPr/>
        <p:txBody>
          <a:bodyPr/>
          <a:lstStyle/>
          <a:p>
            <a:r>
              <a:rPr lang="sv-SE" dirty="0"/>
              <a:t>– </a:t>
            </a:r>
            <a:r>
              <a:rPr lang="sv-SE" dirty="0" smtClean="0"/>
              <a:t>bildspel med flera versioner</a:t>
            </a:r>
            <a:endParaRPr lang="sv-SE" dirty="0"/>
          </a:p>
        </p:txBody>
      </p:sp>
    </p:spTree>
    <p:extLst>
      <p:ext uri="{BB962C8B-B14F-4D97-AF65-F5344CB8AC3E}">
        <p14:creationId xmlns:p14="http://schemas.microsoft.com/office/powerpoint/2010/main" val="412472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0">
            <a:extLst>
              <a:ext uri="{FF2B5EF4-FFF2-40B4-BE49-F238E27FC236}">
                <a16:creationId xmlns:a16="http://schemas.microsoft.com/office/drawing/2014/main" id="{70A10D0F-7E67-45D3-9EE9-30F409B7C0E0}"/>
              </a:ext>
            </a:extLst>
          </p:cNvPr>
          <p:cNvSpPr>
            <a:spLocks noGrp="1"/>
          </p:cNvSpPr>
          <p:nvPr>
            <p:ph type="title"/>
          </p:nvPr>
        </p:nvSpPr>
        <p:spPr>
          <a:xfrm>
            <a:off x="1773388" y="1365813"/>
            <a:ext cx="8580582" cy="709007"/>
          </a:xfrm>
        </p:spPr>
        <p:txBody>
          <a:bodyPr/>
          <a:lstStyle/>
          <a:p>
            <a:r>
              <a:rPr lang="sv-SE" dirty="0"/>
              <a:t>Kontinuitetshantering </a:t>
            </a:r>
            <a:br>
              <a:rPr lang="sv-SE" dirty="0"/>
            </a:br>
            <a:endParaRPr lang="sv-SE" dirty="0"/>
          </a:p>
        </p:txBody>
      </p:sp>
      <p:sp>
        <p:nvSpPr>
          <p:cNvPr id="5" name="Platshållare för text 4">
            <a:extLst>
              <a:ext uri="{FF2B5EF4-FFF2-40B4-BE49-F238E27FC236}">
                <a16:creationId xmlns:a16="http://schemas.microsoft.com/office/drawing/2014/main" id="{C2078D3C-C3B3-484A-A824-7687CF014D39}"/>
              </a:ext>
            </a:extLst>
          </p:cNvPr>
          <p:cNvSpPr>
            <a:spLocks noGrp="1"/>
          </p:cNvSpPr>
          <p:nvPr>
            <p:ph idx="1"/>
          </p:nvPr>
        </p:nvSpPr>
        <p:spPr>
          <a:xfrm>
            <a:off x="1773388" y="2265119"/>
            <a:ext cx="7289589" cy="3601527"/>
          </a:xfrm>
        </p:spPr>
        <p:txBody>
          <a:bodyPr/>
          <a:lstStyle/>
          <a:p>
            <a:r>
              <a:rPr lang="sv-SE" dirty="0"/>
              <a:t>Kontinuitetshantering är en viktig del i arbetet med att skapa ett motståndskraftigt samhälle. </a:t>
            </a:r>
          </a:p>
          <a:p>
            <a:r>
              <a:rPr lang="sv-SE" dirty="0"/>
              <a:t>Det finns många områden som gynnas av ett systematiskt arbete med kontinuitetshantering. </a:t>
            </a:r>
          </a:p>
          <a:p>
            <a:r>
              <a:rPr lang="sv-SE" dirty="0"/>
              <a:t>Här visas några exempel:</a:t>
            </a:r>
          </a:p>
        </p:txBody>
      </p:sp>
      <p:sp>
        <p:nvSpPr>
          <p:cNvPr id="6" name="textruta 3"/>
          <p:cNvSpPr txBox="1"/>
          <p:nvPr/>
        </p:nvSpPr>
        <p:spPr>
          <a:xfrm>
            <a:off x="629974" y="6330503"/>
            <a:ext cx="4387795" cy="369332"/>
          </a:xfrm>
          <a:prstGeom prst="rect">
            <a:avLst/>
          </a:prstGeom>
          <a:noFill/>
        </p:spPr>
        <p:txBody>
          <a:bodyPr wrap="squar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t>Publ.nr: </a:t>
            </a:r>
            <a:r>
              <a:rPr lang="sv-SE" dirty="0">
                <a:latin typeface="Arial" panose="020B0604020202020204" pitchFamily="34" charset="0"/>
              </a:rPr>
              <a:t>MSB1419 – </a:t>
            </a:r>
            <a:r>
              <a:rPr lang="sv-SE" dirty="0" smtClean="0">
                <a:latin typeface="Arial" panose="020B0604020202020204" pitchFamily="34" charset="0"/>
              </a:rPr>
              <a:t>reviderad </a:t>
            </a:r>
            <a:r>
              <a:rPr lang="sv-SE" smtClean="0">
                <a:latin typeface="Arial" panose="020B0604020202020204" pitchFamily="34" charset="0"/>
              </a:rPr>
              <a:t>mars </a:t>
            </a:r>
            <a:r>
              <a:rPr lang="sv-SE" smtClean="0">
                <a:latin typeface="Arial" panose="020B0604020202020204" pitchFamily="34" charset="0"/>
              </a:rPr>
              <a:t>2020</a:t>
            </a:r>
            <a:endParaRPr lang="sv-SE" dirty="0"/>
          </a:p>
        </p:txBody>
      </p:sp>
    </p:spTree>
    <p:extLst>
      <p:ext uri="{BB962C8B-B14F-4D97-AF65-F5344CB8AC3E}">
        <p14:creationId xmlns:p14="http://schemas.microsoft.com/office/powerpoint/2010/main" val="392978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25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25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2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a:extLst>
              <a:ext uri="{FF2B5EF4-FFF2-40B4-BE49-F238E27FC236}">
                <a16:creationId xmlns:a16="http://schemas.microsoft.com/office/drawing/2014/main" id="{C097F46D-E8C6-44D4-8053-5034301EF1DB}"/>
              </a:ext>
            </a:extLst>
          </p:cNvPr>
          <p:cNvGrpSpPr/>
          <p:nvPr/>
        </p:nvGrpSpPr>
        <p:grpSpPr>
          <a:xfrm>
            <a:off x="0" y="2612120"/>
            <a:ext cx="12192000" cy="1633759"/>
            <a:chOff x="0" y="2612120"/>
            <a:chExt cx="12192000" cy="1633759"/>
          </a:xfrm>
        </p:grpSpPr>
        <p:sp>
          <p:nvSpPr>
            <p:cNvPr id="5" name="Rektangel 4">
              <a:extLst>
                <a:ext uri="{FF2B5EF4-FFF2-40B4-BE49-F238E27FC236}">
                  <a16:creationId xmlns:a16="http://schemas.microsoft.com/office/drawing/2014/main" id="{40FC7322-52E5-43FC-828C-730F8AB25323}"/>
                </a:ext>
              </a:extLst>
            </p:cNvPr>
            <p:cNvSpPr/>
            <p:nvPr/>
          </p:nvSpPr>
          <p:spPr>
            <a:xfrm>
              <a:off x="0" y="2612120"/>
              <a:ext cx="12192000" cy="1633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226B354-4C80-413E-8461-D8FD798799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030" y="2869536"/>
              <a:ext cx="2304246" cy="1219263"/>
            </a:xfrm>
            <a:prstGeom prst="rect">
              <a:avLst/>
            </a:prstGeom>
          </p:spPr>
        </p:pic>
        <p:pic>
          <p:nvPicPr>
            <p:cNvPr id="10" name="Bildobjekt 9">
              <a:extLst>
                <a:ext uri="{FF2B5EF4-FFF2-40B4-BE49-F238E27FC236}">
                  <a16:creationId xmlns:a16="http://schemas.microsoft.com/office/drawing/2014/main" id="{7CB552AE-2C42-4DF7-8EEC-42BD38F02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2233" y="3009048"/>
              <a:ext cx="2061170" cy="965231"/>
            </a:xfrm>
            <a:prstGeom prst="rect">
              <a:avLst/>
            </a:prstGeom>
          </p:spPr>
        </p:pic>
      </p:grpSp>
      <p:sp>
        <p:nvSpPr>
          <p:cNvPr id="4" name="Rubrik 3">
            <a:extLst>
              <a:ext uri="{FF2B5EF4-FFF2-40B4-BE49-F238E27FC236}">
                <a16:creationId xmlns:a16="http://schemas.microsoft.com/office/drawing/2014/main" id="{F34FDAE4-A4E3-4F9F-B843-814F4C5427B5}"/>
              </a:ext>
            </a:extLst>
          </p:cNvPr>
          <p:cNvSpPr>
            <a:spLocks noGrp="1"/>
          </p:cNvSpPr>
          <p:nvPr>
            <p:ph type="title"/>
          </p:nvPr>
        </p:nvSpPr>
        <p:spPr>
          <a:xfrm>
            <a:off x="2790305" y="3016043"/>
            <a:ext cx="6611390" cy="369386"/>
          </a:xfrm>
        </p:spPr>
        <p:txBody>
          <a:bodyPr/>
          <a:lstStyle/>
          <a:p>
            <a:pPr algn="ctr"/>
            <a:r>
              <a:rPr lang="sv-SE" sz="1800" dirty="0"/>
              <a:t>Kontinuitetshantering inom samhällsviktig verksamhet </a:t>
            </a:r>
          </a:p>
        </p:txBody>
      </p:sp>
      <p:sp>
        <p:nvSpPr>
          <p:cNvPr id="6" name="textruta 5">
            <a:extLst>
              <a:ext uri="{FF2B5EF4-FFF2-40B4-BE49-F238E27FC236}">
                <a16:creationId xmlns:a16="http://schemas.microsoft.com/office/drawing/2014/main" id="{9EC4DB7D-70FB-4F29-86CD-E85E5CE5ECEA}"/>
              </a:ext>
            </a:extLst>
          </p:cNvPr>
          <p:cNvSpPr txBox="1"/>
          <p:nvPr/>
        </p:nvSpPr>
        <p:spPr>
          <a:xfrm>
            <a:off x="2446868" y="3402838"/>
            <a:ext cx="7298266" cy="461665"/>
          </a:xfrm>
          <a:prstGeom prst="rect">
            <a:avLst/>
          </a:prstGeom>
          <a:noFill/>
        </p:spPr>
        <p:txBody>
          <a:bodyPr wrap="square" rtlCol="0">
            <a:spAutoFit/>
          </a:bodyPr>
          <a:lstStyle/>
          <a:p>
            <a:pPr algn="ctr"/>
            <a:r>
              <a:rPr lang="sv-SE" sz="1200" dirty="0"/>
              <a:t>Genom att kartlägga, analysera och vidta åtgärder för att kunna upprätthålla vår samhällsviktiga verksamhet oavsett typ av störning, skapar vi tillsammans ett motståndskraftigt samhälle.</a:t>
            </a:r>
          </a:p>
        </p:txBody>
      </p:sp>
      <p:grpSp>
        <p:nvGrpSpPr>
          <p:cNvPr id="78" name="Grupp 77">
            <a:extLst>
              <a:ext uri="{FF2B5EF4-FFF2-40B4-BE49-F238E27FC236}">
                <a16:creationId xmlns:a16="http://schemas.microsoft.com/office/drawing/2014/main" id="{1ADB74FB-7BA9-48C7-BECB-21153A901AD1}"/>
              </a:ext>
            </a:extLst>
          </p:cNvPr>
          <p:cNvGrpSpPr/>
          <p:nvPr/>
        </p:nvGrpSpPr>
        <p:grpSpPr>
          <a:xfrm>
            <a:off x="216203" y="222820"/>
            <a:ext cx="2179133" cy="2167850"/>
            <a:chOff x="216203" y="222820"/>
            <a:chExt cx="2179133" cy="2167850"/>
          </a:xfrm>
        </p:grpSpPr>
        <p:grpSp>
          <p:nvGrpSpPr>
            <p:cNvPr id="13" name="Grupp 12">
              <a:extLst>
                <a:ext uri="{FF2B5EF4-FFF2-40B4-BE49-F238E27FC236}">
                  <a16:creationId xmlns:a16="http://schemas.microsoft.com/office/drawing/2014/main" id="{CA1C7B6B-6395-4DF1-AEE7-FEDB6A54C392}"/>
                </a:ext>
              </a:extLst>
            </p:cNvPr>
            <p:cNvGrpSpPr/>
            <p:nvPr/>
          </p:nvGrpSpPr>
          <p:grpSpPr>
            <a:xfrm>
              <a:off x="216203" y="222820"/>
              <a:ext cx="2179133" cy="2167850"/>
              <a:chOff x="406399" y="296333"/>
              <a:chExt cx="1933599" cy="2167850"/>
            </a:xfrm>
            <a:solidFill>
              <a:schemeClr val="bg1"/>
            </a:solidFill>
          </p:grpSpPr>
          <p:sp>
            <p:nvSpPr>
              <p:cNvPr id="11" name="Rektangel 10">
                <a:extLst>
                  <a:ext uri="{FF2B5EF4-FFF2-40B4-BE49-F238E27FC236}">
                    <a16:creationId xmlns:a16="http://schemas.microsoft.com/office/drawing/2014/main" id="{80DC616D-B702-4A7E-8C8F-A243690A5FC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a:extLst>
                  <a:ext uri="{FF2B5EF4-FFF2-40B4-BE49-F238E27FC236}">
                    <a16:creationId xmlns:a16="http://schemas.microsoft.com/office/drawing/2014/main" id="{179D370B-1E97-42F7-B839-AE008517DB76}"/>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9" name="Bildobjekt 58">
              <a:extLst>
                <a:ext uri="{FF2B5EF4-FFF2-40B4-BE49-F238E27FC236}">
                  <a16:creationId xmlns:a16="http://schemas.microsoft.com/office/drawing/2014/main" id="{903296A9-5155-4DBE-8C75-9D6AC9870919}"/>
                </a:ext>
              </a:extLst>
            </p:cNvPr>
            <p:cNvPicPr>
              <a:picLocks noChangeAspect="1"/>
            </p:cNvPicPr>
            <p:nvPr/>
          </p:nvPicPr>
          <p:blipFill>
            <a:blip r:embed="rId4" cstate="hqprint">
              <a:extLst>
                <a:ext uri="{28A0092B-C50C-407E-A947-70E740481C1C}">
                  <a14:useLocalDpi xmlns:a14="http://schemas.microsoft.com/office/drawing/2010/main" val="0"/>
                </a:ext>
              </a:extLst>
            </a:blip>
            <a:srcRect/>
            <a:stretch/>
          </p:blipFill>
          <p:spPr>
            <a:xfrm>
              <a:off x="1477286" y="1556642"/>
              <a:ext cx="736888" cy="624805"/>
            </a:xfrm>
            <a:prstGeom prst="rect">
              <a:avLst/>
            </a:prstGeom>
          </p:spPr>
        </p:pic>
        <p:sp>
          <p:nvSpPr>
            <p:cNvPr id="66" name="textruta 65">
              <a:extLst>
                <a:ext uri="{FF2B5EF4-FFF2-40B4-BE49-F238E27FC236}">
                  <a16:creationId xmlns:a16="http://schemas.microsoft.com/office/drawing/2014/main" id="{2F08A45A-E1A4-4BE4-8C96-7C1EF5733805}"/>
                </a:ext>
              </a:extLst>
            </p:cNvPr>
            <p:cNvSpPr txBox="1"/>
            <p:nvPr/>
          </p:nvSpPr>
          <p:spPr>
            <a:xfrm>
              <a:off x="370587" y="409960"/>
              <a:ext cx="1870364" cy="1769719"/>
            </a:xfrm>
            <a:prstGeom prst="rect">
              <a:avLst/>
            </a:prstGeom>
            <a:noFill/>
          </p:spPr>
          <p:txBody>
            <a:bodyPr wrap="square" rtlCol="0">
              <a:spAutoFit/>
            </a:bodyPr>
            <a:lstStyle/>
            <a:p>
              <a:pPr>
                <a:spcAft>
                  <a:spcPts val="600"/>
                </a:spcAft>
              </a:pPr>
              <a:r>
                <a:rPr lang="sv-SE" sz="800" b="1" dirty="0"/>
                <a:t>Identifiering av samhällsviktiga verksamheter</a:t>
              </a:r>
            </a:p>
            <a:p>
              <a:r>
                <a:rPr lang="sv-SE" sz="800" dirty="0">
                  <a:ea typeface="Calibri" panose="020F0502020204030204" pitchFamily="34" charset="0"/>
                  <a:cs typeface="Times New Roman" panose="02020603050405020304" pitchFamily="18" charset="0"/>
                </a:rPr>
                <a:t>Genom att identifiera samhällsviktiga verksamheter får ni kunskap om vilken verksamhet som är viktig samt bör prioriteras och skyddas. Detta är en förutsättning och ingång till arbetet med Kontinuitetshantering och gynnar även de </a:t>
              </a:r>
            </a:p>
            <a:p>
              <a:r>
                <a:rPr lang="sv-SE" sz="800" dirty="0">
                  <a:ea typeface="Calibri" panose="020F0502020204030204" pitchFamily="34" charset="0"/>
                  <a:cs typeface="Times New Roman" panose="02020603050405020304" pitchFamily="18" charset="0"/>
                </a:rPr>
                <a:t>andra områdena </a:t>
              </a:r>
            </a:p>
            <a:p>
              <a:r>
                <a:rPr lang="sv-SE" sz="800" dirty="0">
                  <a:ea typeface="Calibri" panose="020F0502020204030204" pitchFamily="34" charset="0"/>
                  <a:cs typeface="Times New Roman" panose="02020603050405020304" pitchFamily="18" charset="0"/>
                </a:rPr>
                <a:t>som nämns i </a:t>
              </a:r>
            </a:p>
            <a:p>
              <a:r>
                <a:rPr lang="sv-SE" sz="800" dirty="0">
                  <a:ea typeface="Calibri" panose="020F0502020204030204" pitchFamily="34" charset="0"/>
                  <a:cs typeface="Times New Roman" panose="02020603050405020304" pitchFamily="18" charset="0"/>
                </a:rPr>
                <a:t>detta exempel. </a:t>
              </a:r>
              <a:endParaRPr lang="sv-SE" sz="800" b="1" dirty="0"/>
            </a:p>
            <a:p>
              <a:endParaRPr lang="sv-SE" sz="800" dirty="0"/>
            </a:p>
          </p:txBody>
        </p:sp>
      </p:grpSp>
      <p:grpSp>
        <p:nvGrpSpPr>
          <p:cNvPr id="79" name="Grupp 78">
            <a:extLst>
              <a:ext uri="{FF2B5EF4-FFF2-40B4-BE49-F238E27FC236}">
                <a16:creationId xmlns:a16="http://schemas.microsoft.com/office/drawing/2014/main" id="{38E4A667-CBE5-49C0-8660-27D98037C2AA}"/>
              </a:ext>
            </a:extLst>
          </p:cNvPr>
          <p:cNvGrpSpPr/>
          <p:nvPr/>
        </p:nvGrpSpPr>
        <p:grpSpPr>
          <a:xfrm>
            <a:off x="2593220" y="222820"/>
            <a:ext cx="2179133" cy="2167850"/>
            <a:chOff x="2593220" y="222820"/>
            <a:chExt cx="2179133" cy="2167850"/>
          </a:xfrm>
        </p:grpSpPr>
        <p:grpSp>
          <p:nvGrpSpPr>
            <p:cNvPr id="29" name="Grupp 28">
              <a:extLst>
                <a:ext uri="{FF2B5EF4-FFF2-40B4-BE49-F238E27FC236}">
                  <a16:creationId xmlns:a16="http://schemas.microsoft.com/office/drawing/2014/main" id="{0DEE8C01-41FC-4F9E-8E7A-189303DBDD2A}"/>
                </a:ext>
              </a:extLst>
            </p:cNvPr>
            <p:cNvGrpSpPr/>
            <p:nvPr/>
          </p:nvGrpSpPr>
          <p:grpSpPr>
            <a:xfrm>
              <a:off x="2593220" y="222820"/>
              <a:ext cx="2179133" cy="2167850"/>
              <a:chOff x="406399" y="296333"/>
              <a:chExt cx="1933599" cy="2167850"/>
            </a:xfrm>
            <a:solidFill>
              <a:schemeClr val="accent2"/>
            </a:solidFill>
          </p:grpSpPr>
          <p:sp>
            <p:nvSpPr>
              <p:cNvPr id="30" name="Rektangel 29">
                <a:extLst>
                  <a:ext uri="{FF2B5EF4-FFF2-40B4-BE49-F238E27FC236}">
                    <a16:creationId xmlns:a16="http://schemas.microsoft.com/office/drawing/2014/main" id="{DFB079B8-7713-41B3-A6FA-191DC6D8A621}"/>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Likbent triangel 30">
                <a:extLst>
                  <a:ext uri="{FF2B5EF4-FFF2-40B4-BE49-F238E27FC236}">
                    <a16:creationId xmlns:a16="http://schemas.microsoft.com/office/drawing/2014/main" id="{D399CF5F-617B-4033-8654-9702A04DFCCD}"/>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68" name="textruta 67">
              <a:extLst>
                <a:ext uri="{FF2B5EF4-FFF2-40B4-BE49-F238E27FC236}">
                  <a16:creationId xmlns:a16="http://schemas.microsoft.com/office/drawing/2014/main" id="{EA3BAC9E-247B-4EC5-8D34-EB7BF8633D20}"/>
                </a:ext>
              </a:extLst>
            </p:cNvPr>
            <p:cNvSpPr txBox="1"/>
            <p:nvPr/>
          </p:nvSpPr>
          <p:spPr>
            <a:xfrm>
              <a:off x="2747604" y="409962"/>
              <a:ext cx="1870364" cy="1523494"/>
            </a:xfrm>
            <a:prstGeom prst="rect">
              <a:avLst/>
            </a:prstGeom>
            <a:noFill/>
          </p:spPr>
          <p:txBody>
            <a:bodyPr wrap="square" rtlCol="0">
              <a:spAutoFit/>
            </a:bodyPr>
            <a:lstStyle/>
            <a:p>
              <a:pPr>
                <a:spcAft>
                  <a:spcPts val="600"/>
                </a:spcAft>
              </a:pPr>
              <a:r>
                <a:rPr lang="sv-SE" sz="800" b="1" dirty="0">
                  <a:solidFill>
                    <a:schemeClr val="bg1"/>
                  </a:solidFill>
                </a:rPr>
                <a:t>Risk- och </a:t>
              </a:r>
              <a:br>
                <a:rPr lang="sv-SE" sz="800" b="1" dirty="0">
                  <a:solidFill>
                    <a:schemeClr val="bg1"/>
                  </a:solidFill>
                </a:rPr>
              </a:br>
              <a:r>
                <a:rPr lang="sv-SE" sz="800" b="1" dirty="0">
                  <a:solidFill>
                    <a:schemeClr val="bg1"/>
                  </a:solidFill>
                </a:rPr>
                <a:t>sårbarhetsanalyser (RSA)</a:t>
              </a:r>
            </a:p>
            <a:p>
              <a:r>
                <a:rPr lang="sv-SE" sz="800" dirty="0">
                  <a:solidFill>
                    <a:schemeClr val="bg1"/>
                  </a:solidFill>
                </a:rPr>
                <a:t>Kontinuitetshantering kan ge er underlag till RSA-arbetet genom den beroendeanalys, riskbedömning och de åtgärdsförslag som tas fram. I RSA-arbetet redovisas de identifierade samhällsviktiga verksamheterna och dess beroenden - vilket i sin tur är ett bra underlag till kontinuitetsarbetet. </a:t>
              </a:r>
            </a:p>
          </p:txBody>
        </p:sp>
      </p:grpSp>
      <p:grpSp>
        <p:nvGrpSpPr>
          <p:cNvPr id="80" name="Grupp 79">
            <a:extLst>
              <a:ext uri="{FF2B5EF4-FFF2-40B4-BE49-F238E27FC236}">
                <a16:creationId xmlns:a16="http://schemas.microsoft.com/office/drawing/2014/main" id="{45F3F1CA-85DA-4028-A70B-B08B0C434D8F}"/>
              </a:ext>
            </a:extLst>
          </p:cNvPr>
          <p:cNvGrpSpPr/>
          <p:nvPr/>
        </p:nvGrpSpPr>
        <p:grpSpPr>
          <a:xfrm>
            <a:off x="4970237" y="222820"/>
            <a:ext cx="2179133" cy="2167850"/>
            <a:chOff x="4970237" y="222820"/>
            <a:chExt cx="2179133" cy="2167850"/>
          </a:xfrm>
        </p:grpSpPr>
        <p:grpSp>
          <p:nvGrpSpPr>
            <p:cNvPr id="32" name="Grupp 31">
              <a:extLst>
                <a:ext uri="{FF2B5EF4-FFF2-40B4-BE49-F238E27FC236}">
                  <a16:creationId xmlns:a16="http://schemas.microsoft.com/office/drawing/2014/main" id="{1BA7D559-5EAC-4C51-960B-3D811FBCFEC6}"/>
                </a:ext>
              </a:extLst>
            </p:cNvPr>
            <p:cNvGrpSpPr/>
            <p:nvPr/>
          </p:nvGrpSpPr>
          <p:grpSpPr>
            <a:xfrm>
              <a:off x="4970237" y="222820"/>
              <a:ext cx="2179133" cy="2167850"/>
              <a:chOff x="406399" y="296333"/>
              <a:chExt cx="1933599" cy="2167850"/>
            </a:xfrm>
            <a:solidFill>
              <a:schemeClr val="bg1"/>
            </a:solidFill>
          </p:grpSpPr>
          <p:sp>
            <p:nvSpPr>
              <p:cNvPr id="33" name="Rektangel 32">
                <a:extLst>
                  <a:ext uri="{FF2B5EF4-FFF2-40B4-BE49-F238E27FC236}">
                    <a16:creationId xmlns:a16="http://schemas.microsoft.com/office/drawing/2014/main" id="{0C09F638-DBE6-4DCA-A912-4134CFA0471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Likbent triangel 33">
                <a:extLst>
                  <a:ext uri="{FF2B5EF4-FFF2-40B4-BE49-F238E27FC236}">
                    <a16:creationId xmlns:a16="http://schemas.microsoft.com/office/drawing/2014/main" id="{7F2E223B-3E59-4744-AF85-E613B3720833}"/>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1" name="Bildobjekt 60">
              <a:extLst>
                <a:ext uri="{FF2B5EF4-FFF2-40B4-BE49-F238E27FC236}">
                  <a16:creationId xmlns:a16="http://schemas.microsoft.com/office/drawing/2014/main" id="{DBE75B42-87D2-4544-AF63-5E67D4A0EF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06792" y="474629"/>
              <a:ext cx="1046200" cy="823819"/>
            </a:xfrm>
            <a:prstGeom prst="rect">
              <a:avLst/>
            </a:prstGeom>
          </p:spPr>
        </p:pic>
        <p:sp>
          <p:nvSpPr>
            <p:cNvPr id="69" name="textruta 68">
              <a:extLst>
                <a:ext uri="{FF2B5EF4-FFF2-40B4-BE49-F238E27FC236}">
                  <a16:creationId xmlns:a16="http://schemas.microsoft.com/office/drawing/2014/main" id="{5F2638D1-12EB-497C-BFC9-E6629D0F4F48}"/>
                </a:ext>
              </a:extLst>
            </p:cNvPr>
            <p:cNvSpPr txBox="1"/>
            <p:nvPr/>
          </p:nvSpPr>
          <p:spPr>
            <a:xfrm>
              <a:off x="5124621" y="409962"/>
              <a:ext cx="1870364" cy="1646605"/>
            </a:xfrm>
            <a:prstGeom prst="rect">
              <a:avLst/>
            </a:prstGeom>
            <a:noFill/>
          </p:spPr>
          <p:txBody>
            <a:bodyPr wrap="square" rtlCol="0">
              <a:spAutoFit/>
            </a:bodyPr>
            <a:lstStyle/>
            <a:p>
              <a:pPr>
                <a:spcAft>
                  <a:spcPts val="600"/>
                </a:spcAft>
              </a:pPr>
              <a:r>
                <a:rPr lang="sv-SE" sz="800" b="1" dirty="0">
                  <a:solidFill>
                    <a:prstClr val="black"/>
                  </a:solidFill>
                </a:rPr>
                <a:t>Riskhantering </a:t>
              </a:r>
            </a:p>
            <a:p>
              <a:pPr>
                <a:spcAft>
                  <a:spcPts val="600"/>
                </a:spcAft>
              </a:pPr>
              <a:r>
                <a:rPr lang="sv-SE" sz="800" dirty="0">
                  <a:solidFill>
                    <a:prstClr val="black"/>
                  </a:solidFill>
                </a:rPr>
                <a:t>Arbetet med </a:t>
              </a:r>
              <a:br>
                <a:rPr lang="sv-SE" sz="800" dirty="0">
                  <a:solidFill>
                    <a:prstClr val="black"/>
                  </a:solidFill>
                </a:rPr>
              </a:br>
              <a:r>
                <a:rPr lang="sv-SE" sz="800" dirty="0"/>
                <a:t>riskhantering </a:t>
              </a:r>
              <a:br>
                <a:rPr lang="sv-SE" sz="800" dirty="0"/>
              </a:br>
              <a:r>
                <a:rPr lang="sv-SE" sz="800" dirty="0"/>
                <a:t>ger er </a:t>
              </a:r>
              <a:r>
                <a:rPr lang="sv-SE" sz="800" dirty="0">
                  <a:solidFill>
                    <a:prstClr val="black"/>
                  </a:solidFill>
                </a:rPr>
                <a:t>underlag </a:t>
              </a:r>
              <a:br>
                <a:rPr lang="sv-SE" sz="800" dirty="0">
                  <a:solidFill>
                    <a:prstClr val="black"/>
                  </a:solidFill>
                </a:rPr>
              </a:br>
              <a:r>
                <a:rPr lang="sv-SE" sz="800" dirty="0"/>
                <a:t>till kontinuitets-</a:t>
              </a:r>
              <a:br>
                <a:rPr lang="sv-SE" sz="800" dirty="0"/>
              </a:br>
              <a:r>
                <a:rPr lang="sv-SE" sz="800" dirty="0"/>
                <a:t>arbetet i form </a:t>
              </a:r>
              <a:br>
                <a:rPr lang="sv-SE" sz="800" dirty="0"/>
              </a:br>
              <a:r>
                <a:rPr lang="sv-SE" sz="800" dirty="0"/>
                <a:t>av identifierade </a:t>
              </a:r>
              <a:br>
                <a:rPr lang="sv-SE" sz="800" dirty="0"/>
              </a:br>
              <a:r>
                <a:rPr lang="sv-SE" sz="800" dirty="0"/>
                <a:t>övergripande risker som organisationen kan utsättas för. Dessa kan vara ett stöd i den riskbedömning av kritiska resurser som görs i kontinuitetshanteringen.</a:t>
              </a:r>
              <a:endParaRPr lang="sv-SE" sz="800" dirty="0">
                <a:latin typeface="Georgia"/>
              </a:endParaRPr>
            </a:p>
          </p:txBody>
        </p:sp>
      </p:grpSp>
      <p:grpSp>
        <p:nvGrpSpPr>
          <p:cNvPr id="81" name="Grupp 80">
            <a:extLst>
              <a:ext uri="{FF2B5EF4-FFF2-40B4-BE49-F238E27FC236}">
                <a16:creationId xmlns:a16="http://schemas.microsoft.com/office/drawing/2014/main" id="{A525338E-E3CD-4383-976F-8251DEBD36EC}"/>
              </a:ext>
            </a:extLst>
          </p:cNvPr>
          <p:cNvGrpSpPr/>
          <p:nvPr/>
        </p:nvGrpSpPr>
        <p:grpSpPr>
          <a:xfrm>
            <a:off x="7347254" y="222820"/>
            <a:ext cx="2179133" cy="2167850"/>
            <a:chOff x="7347254" y="222820"/>
            <a:chExt cx="2179133" cy="2167850"/>
          </a:xfrm>
        </p:grpSpPr>
        <p:grpSp>
          <p:nvGrpSpPr>
            <p:cNvPr id="35" name="Grupp 34">
              <a:extLst>
                <a:ext uri="{FF2B5EF4-FFF2-40B4-BE49-F238E27FC236}">
                  <a16:creationId xmlns:a16="http://schemas.microsoft.com/office/drawing/2014/main" id="{F7E3F874-AD62-4C05-ACAC-91DFE261F2F1}"/>
                </a:ext>
              </a:extLst>
            </p:cNvPr>
            <p:cNvGrpSpPr/>
            <p:nvPr/>
          </p:nvGrpSpPr>
          <p:grpSpPr>
            <a:xfrm>
              <a:off x="7347254" y="222820"/>
              <a:ext cx="2179133" cy="2167850"/>
              <a:chOff x="406399" y="296333"/>
              <a:chExt cx="1933599" cy="2167850"/>
            </a:xfrm>
          </p:grpSpPr>
          <p:sp>
            <p:nvSpPr>
              <p:cNvPr id="36" name="Rektangel 35">
                <a:extLst>
                  <a:ext uri="{FF2B5EF4-FFF2-40B4-BE49-F238E27FC236}">
                    <a16:creationId xmlns:a16="http://schemas.microsoft.com/office/drawing/2014/main" id="{3F07D9B0-F248-402F-BB9E-DF20311763F3}"/>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Likbent triangel 36">
                <a:extLst>
                  <a:ext uri="{FF2B5EF4-FFF2-40B4-BE49-F238E27FC236}">
                    <a16:creationId xmlns:a16="http://schemas.microsoft.com/office/drawing/2014/main" id="{628F1C82-660B-467C-9254-6B2FEFDC6237}"/>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0" name="textruta 69">
              <a:extLst>
                <a:ext uri="{FF2B5EF4-FFF2-40B4-BE49-F238E27FC236}">
                  <a16:creationId xmlns:a16="http://schemas.microsoft.com/office/drawing/2014/main" id="{7CD69A79-5DBB-4C27-887E-C610571FE0D2}"/>
                </a:ext>
              </a:extLst>
            </p:cNvPr>
            <p:cNvSpPr txBox="1"/>
            <p:nvPr/>
          </p:nvSpPr>
          <p:spPr>
            <a:xfrm>
              <a:off x="7501638" y="409962"/>
              <a:ext cx="1870364" cy="1523494"/>
            </a:xfrm>
            <a:prstGeom prst="rect">
              <a:avLst/>
            </a:prstGeom>
            <a:noFill/>
          </p:spPr>
          <p:txBody>
            <a:bodyPr wrap="square" rtlCol="0">
              <a:spAutoFit/>
            </a:bodyPr>
            <a:lstStyle/>
            <a:p>
              <a:pPr>
                <a:spcAft>
                  <a:spcPts val="600"/>
                </a:spcAft>
              </a:pPr>
              <a:r>
                <a:rPr lang="sv-SE" sz="800" b="1" dirty="0">
                  <a:solidFill>
                    <a:schemeClr val="bg1"/>
                  </a:solidFill>
                </a:rPr>
                <a:t>Informationssäkerhet</a:t>
              </a:r>
            </a:p>
            <a:p>
              <a:r>
                <a:rPr lang="sv-SE" sz="800" dirty="0">
                  <a:solidFill>
                    <a:schemeClr val="bg1"/>
                  </a:solidFill>
                </a:rPr>
                <a:t>Genom kontinuitetshantering får ni kunskap om vilken information som måste vara tillgänglig och korrekt samt vad som endast behöriga personer får ta del av. Det ger bra underlag för krav på skyddsnivå på informationen från verksamheten. Kontinuitetshantering stödjer därmed ert systematiska informationssäkerhetsarbete. </a:t>
              </a:r>
            </a:p>
          </p:txBody>
        </p:sp>
      </p:grpSp>
      <p:grpSp>
        <p:nvGrpSpPr>
          <p:cNvPr id="82" name="Grupp 81">
            <a:extLst>
              <a:ext uri="{FF2B5EF4-FFF2-40B4-BE49-F238E27FC236}">
                <a16:creationId xmlns:a16="http://schemas.microsoft.com/office/drawing/2014/main" id="{E10455DE-F8F7-4C53-85D1-73379C6DD74D}"/>
              </a:ext>
            </a:extLst>
          </p:cNvPr>
          <p:cNvGrpSpPr/>
          <p:nvPr/>
        </p:nvGrpSpPr>
        <p:grpSpPr>
          <a:xfrm>
            <a:off x="9724270" y="222820"/>
            <a:ext cx="2179133" cy="2167850"/>
            <a:chOff x="9724270" y="222820"/>
            <a:chExt cx="2179133" cy="2167850"/>
          </a:xfrm>
        </p:grpSpPr>
        <p:grpSp>
          <p:nvGrpSpPr>
            <p:cNvPr id="38" name="Grupp 37">
              <a:extLst>
                <a:ext uri="{FF2B5EF4-FFF2-40B4-BE49-F238E27FC236}">
                  <a16:creationId xmlns:a16="http://schemas.microsoft.com/office/drawing/2014/main" id="{E2F92794-5A88-447B-8DC5-8392178FF479}"/>
                </a:ext>
              </a:extLst>
            </p:cNvPr>
            <p:cNvGrpSpPr/>
            <p:nvPr/>
          </p:nvGrpSpPr>
          <p:grpSpPr>
            <a:xfrm>
              <a:off x="9724270" y="222820"/>
              <a:ext cx="2179133" cy="2167850"/>
              <a:chOff x="406399" y="296333"/>
              <a:chExt cx="1933599" cy="2167850"/>
            </a:xfrm>
            <a:solidFill>
              <a:schemeClr val="bg1"/>
            </a:solidFill>
          </p:grpSpPr>
          <p:sp>
            <p:nvSpPr>
              <p:cNvPr id="39" name="Rektangel 38">
                <a:extLst>
                  <a:ext uri="{FF2B5EF4-FFF2-40B4-BE49-F238E27FC236}">
                    <a16:creationId xmlns:a16="http://schemas.microsoft.com/office/drawing/2014/main" id="{6F05829B-A7BA-45B5-B043-E81D70A56335}"/>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Likbent triangel 39">
                <a:extLst>
                  <a:ext uri="{FF2B5EF4-FFF2-40B4-BE49-F238E27FC236}">
                    <a16:creationId xmlns:a16="http://schemas.microsoft.com/office/drawing/2014/main" id="{AA835FD2-2E07-4D38-83E3-7A1D4190F4F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3" name="Bildobjekt 62">
              <a:extLst>
                <a:ext uri="{FF2B5EF4-FFF2-40B4-BE49-F238E27FC236}">
                  <a16:creationId xmlns:a16="http://schemas.microsoft.com/office/drawing/2014/main" id="{3ABA091A-DA55-47CE-88A9-C8E4BF97094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60540" y="428251"/>
              <a:ext cx="821960" cy="1156650"/>
            </a:xfrm>
            <a:prstGeom prst="rect">
              <a:avLst/>
            </a:prstGeom>
          </p:spPr>
        </p:pic>
        <p:sp>
          <p:nvSpPr>
            <p:cNvPr id="71" name="textruta 70">
              <a:extLst>
                <a:ext uri="{FF2B5EF4-FFF2-40B4-BE49-F238E27FC236}">
                  <a16:creationId xmlns:a16="http://schemas.microsoft.com/office/drawing/2014/main" id="{96875360-7C1E-4928-BBA0-AD49B9450320}"/>
                </a:ext>
              </a:extLst>
            </p:cNvPr>
            <p:cNvSpPr txBox="1"/>
            <p:nvPr/>
          </p:nvSpPr>
          <p:spPr>
            <a:xfrm>
              <a:off x="9878654" y="409962"/>
              <a:ext cx="1870364" cy="1646605"/>
            </a:xfrm>
            <a:prstGeom prst="rect">
              <a:avLst/>
            </a:prstGeom>
            <a:noFill/>
          </p:spPr>
          <p:txBody>
            <a:bodyPr wrap="square" rtlCol="0">
              <a:spAutoFit/>
            </a:bodyPr>
            <a:lstStyle/>
            <a:p>
              <a:pPr>
                <a:spcAft>
                  <a:spcPts val="600"/>
                </a:spcAft>
              </a:pPr>
              <a:r>
                <a:rPr lang="sv-SE" sz="800" b="1" dirty="0">
                  <a:solidFill>
                    <a:prstClr val="black"/>
                  </a:solidFill>
                </a:rPr>
                <a:t>Säkerhetsskydd</a:t>
              </a:r>
            </a:p>
            <a:p>
              <a:r>
                <a:rPr lang="sv-SE" sz="800" dirty="0">
                  <a:solidFill>
                    <a:prstClr val="black"/>
                  </a:solidFill>
                </a:rPr>
                <a:t>Kontinuitetshantering </a:t>
              </a:r>
              <a:br>
                <a:rPr lang="sv-SE" sz="800" dirty="0">
                  <a:solidFill>
                    <a:prstClr val="black"/>
                  </a:solidFill>
                </a:rPr>
              </a:br>
              <a:r>
                <a:rPr lang="sv-SE" sz="800" dirty="0">
                  <a:solidFill>
                    <a:prstClr val="black"/>
                  </a:solidFill>
                </a:rPr>
                <a:t>hjälper er att identifiera </a:t>
              </a:r>
              <a:br>
                <a:rPr lang="sv-SE" sz="800" dirty="0">
                  <a:solidFill>
                    <a:prstClr val="black"/>
                  </a:solidFill>
                </a:rPr>
              </a:br>
              <a:r>
                <a:rPr lang="sv-SE" sz="800" dirty="0">
                  <a:solidFill>
                    <a:prstClr val="black"/>
                  </a:solidFill>
                </a:rPr>
                <a:t>vilka skyddsåtgärder som </a:t>
              </a:r>
              <a:br>
                <a:rPr lang="sv-SE" sz="800" dirty="0">
                  <a:solidFill>
                    <a:prstClr val="black"/>
                  </a:solidFill>
                </a:rPr>
              </a:br>
              <a:r>
                <a:rPr lang="sv-SE" sz="800" dirty="0">
                  <a:solidFill>
                    <a:prstClr val="black"/>
                  </a:solidFill>
                </a:rPr>
                <a:t>behöver vidtas för att </a:t>
              </a:r>
              <a:br>
                <a:rPr lang="sv-SE" sz="800" dirty="0">
                  <a:solidFill>
                    <a:prstClr val="black"/>
                  </a:solidFill>
                </a:rPr>
              </a:br>
              <a:r>
                <a:rPr lang="sv-SE" sz="800" dirty="0">
                  <a:solidFill>
                    <a:prstClr val="black"/>
                  </a:solidFill>
                </a:rPr>
                <a:t>skydda säkerhetskänsliga verksamheter. Ni får en bild </a:t>
              </a:r>
              <a:br>
                <a:rPr lang="sv-SE" sz="800" dirty="0">
                  <a:solidFill>
                    <a:prstClr val="black"/>
                  </a:solidFill>
                </a:rPr>
              </a:br>
              <a:r>
                <a:rPr lang="sv-SE" sz="800" dirty="0">
                  <a:solidFill>
                    <a:prstClr val="black"/>
                  </a:solidFill>
                </a:rPr>
                <a:t>av vilka kritiska beroenden </a:t>
              </a:r>
              <a:br>
                <a:rPr lang="sv-SE" sz="800" dirty="0">
                  <a:solidFill>
                    <a:prstClr val="black"/>
                  </a:solidFill>
                </a:rPr>
              </a:br>
              <a:r>
                <a:rPr lang="sv-SE" sz="800" dirty="0">
                  <a:solidFill>
                    <a:prstClr val="black"/>
                  </a:solidFill>
                </a:rPr>
                <a:t>er säkerhetskänsliga </a:t>
              </a:r>
              <a:br>
                <a:rPr lang="sv-SE" sz="800" dirty="0">
                  <a:solidFill>
                    <a:prstClr val="black"/>
                  </a:solidFill>
                </a:rPr>
              </a:br>
              <a:r>
                <a:rPr lang="sv-SE" sz="800" dirty="0">
                  <a:solidFill>
                    <a:prstClr val="black"/>
                  </a:solidFill>
                </a:rPr>
                <a:t>verksamhet har, vilka reservrutiner som finns och vilka konsekvenser </a:t>
              </a:r>
              <a:br>
                <a:rPr lang="sv-SE" sz="800" dirty="0">
                  <a:solidFill>
                    <a:prstClr val="black"/>
                  </a:solidFill>
                </a:rPr>
              </a:br>
              <a:r>
                <a:rPr lang="sv-SE" sz="800" dirty="0">
                  <a:solidFill>
                    <a:prstClr val="black"/>
                  </a:solidFill>
                </a:rPr>
                <a:t>ett bortfall skulle få.</a:t>
              </a:r>
              <a:endParaRPr lang="sv-SE" sz="800" dirty="0">
                <a:solidFill>
                  <a:prstClr val="black"/>
                </a:solidFill>
                <a:latin typeface="Georgia"/>
              </a:endParaRPr>
            </a:p>
          </p:txBody>
        </p:sp>
      </p:grpSp>
      <p:grpSp>
        <p:nvGrpSpPr>
          <p:cNvPr id="83" name="Grupp 82">
            <a:extLst>
              <a:ext uri="{FF2B5EF4-FFF2-40B4-BE49-F238E27FC236}">
                <a16:creationId xmlns:a16="http://schemas.microsoft.com/office/drawing/2014/main" id="{3CDF1FF9-0F16-4A72-BEAD-ADF9E14FB5FF}"/>
              </a:ext>
            </a:extLst>
          </p:cNvPr>
          <p:cNvGrpSpPr/>
          <p:nvPr/>
        </p:nvGrpSpPr>
        <p:grpSpPr>
          <a:xfrm>
            <a:off x="216203" y="4498487"/>
            <a:ext cx="2179133" cy="2167850"/>
            <a:chOff x="216203" y="4498487"/>
            <a:chExt cx="2179133" cy="2167850"/>
          </a:xfrm>
        </p:grpSpPr>
        <p:grpSp>
          <p:nvGrpSpPr>
            <p:cNvPr id="41" name="Grupp 40">
              <a:extLst>
                <a:ext uri="{FF2B5EF4-FFF2-40B4-BE49-F238E27FC236}">
                  <a16:creationId xmlns:a16="http://schemas.microsoft.com/office/drawing/2014/main" id="{60EB06AB-49D2-43D6-8EF6-8A43BF182BDF}"/>
                </a:ext>
              </a:extLst>
            </p:cNvPr>
            <p:cNvGrpSpPr/>
            <p:nvPr/>
          </p:nvGrpSpPr>
          <p:grpSpPr>
            <a:xfrm flipV="1">
              <a:off x="216203" y="4498487"/>
              <a:ext cx="2179133" cy="2167850"/>
              <a:chOff x="406399" y="296333"/>
              <a:chExt cx="1933599" cy="2167850"/>
            </a:xfrm>
            <a:solidFill>
              <a:schemeClr val="accent4"/>
            </a:solidFill>
          </p:grpSpPr>
          <p:sp>
            <p:nvSpPr>
              <p:cNvPr id="42" name="Rektangel 41">
                <a:extLst>
                  <a:ext uri="{FF2B5EF4-FFF2-40B4-BE49-F238E27FC236}">
                    <a16:creationId xmlns:a16="http://schemas.microsoft.com/office/drawing/2014/main" id="{D993946B-5165-4506-BE8F-99AD40EC8DE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Likbent triangel 42">
                <a:extLst>
                  <a:ext uri="{FF2B5EF4-FFF2-40B4-BE49-F238E27FC236}">
                    <a16:creationId xmlns:a16="http://schemas.microsoft.com/office/drawing/2014/main" id="{7D455CEF-1035-45D5-87ED-EFC98C15AE0F}"/>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2" name="textruta 71">
              <a:extLst>
                <a:ext uri="{FF2B5EF4-FFF2-40B4-BE49-F238E27FC236}">
                  <a16:creationId xmlns:a16="http://schemas.microsoft.com/office/drawing/2014/main" id="{84CE8785-F5DB-46C1-B652-5D23AAE75AB9}"/>
                </a:ext>
              </a:extLst>
            </p:cNvPr>
            <p:cNvSpPr txBox="1"/>
            <p:nvPr/>
          </p:nvSpPr>
          <p:spPr>
            <a:xfrm>
              <a:off x="370587" y="4757245"/>
              <a:ext cx="1870364" cy="1769715"/>
            </a:xfrm>
            <a:prstGeom prst="rect">
              <a:avLst/>
            </a:prstGeom>
            <a:noFill/>
          </p:spPr>
          <p:txBody>
            <a:bodyPr wrap="square" rtlCol="0">
              <a:spAutoFit/>
            </a:bodyPr>
            <a:lstStyle/>
            <a:p>
              <a:pPr>
                <a:spcAft>
                  <a:spcPts val="600"/>
                </a:spcAft>
              </a:pPr>
              <a:r>
                <a:rPr lang="sv-SE" sz="800" b="1" dirty="0">
                  <a:solidFill>
                    <a:schemeClr val="bg1"/>
                  </a:solidFill>
                </a:rPr>
                <a:t>Hantering av händelser</a:t>
              </a:r>
            </a:p>
            <a:p>
              <a:r>
                <a:rPr lang="sv-SE" sz="800" dirty="0">
                  <a:solidFill>
                    <a:schemeClr val="bg1"/>
                  </a:solidFill>
                </a:rPr>
                <a:t>Kontinuitetshantering ger er kunskap om vilka konsekvenser olika typer av avbrott och störningar kan få för er samhällsviktiga verksamhet. Genom kartläggning av t.ex. kritiska resurser och avbrottstider kan beslutsfattare </a:t>
              </a:r>
              <a:br>
                <a:rPr lang="sv-SE" sz="800" dirty="0">
                  <a:solidFill>
                    <a:schemeClr val="bg1"/>
                  </a:solidFill>
                </a:rPr>
              </a:br>
              <a:r>
                <a:rPr lang="sv-SE" sz="800" dirty="0">
                  <a:solidFill>
                    <a:schemeClr val="bg1"/>
                  </a:solidFill>
                </a:rPr>
                <a:t>i krisorganisationen få hjälp att prioritera åtgärder och verksamheter. Kontinuitetshantering ger även underlag för bl.a. nöd-, reserv- och krisplaner (t.ex. nödvattenplaner </a:t>
              </a:r>
              <a:br>
                <a:rPr lang="sv-SE" sz="800" dirty="0">
                  <a:solidFill>
                    <a:schemeClr val="bg1"/>
                  </a:solidFill>
                </a:rPr>
              </a:br>
              <a:r>
                <a:rPr lang="sv-SE" sz="800" dirty="0">
                  <a:solidFill>
                    <a:schemeClr val="bg1"/>
                  </a:solidFill>
                </a:rPr>
                <a:t>och </a:t>
              </a:r>
              <a:r>
                <a:rPr lang="sv-SE" sz="800" dirty="0" err="1">
                  <a:solidFill>
                    <a:schemeClr val="bg1"/>
                  </a:solidFill>
                </a:rPr>
                <a:t>Styrelsplanering</a:t>
              </a:r>
              <a:r>
                <a:rPr lang="sv-SE" sz="800" dirty="0">
                  <a:solidFill>
                    <a:schemeClr val="bg1"/>
                  </a:solidFill>
                </a:rPr>
                <a:t>). </a:t>
              </a:r>
            </a:p>
          </p:txBody>
        </p:sp>
      </p:grpSp>
      <p:grpSp>
        <p:nvGrpSpPr>
          <p:cNvPr id="84" name="Grupp 83">
            <a:extLst>
              <a:ext uri="{FF2B5EF4-FFF2-40B4-BE49-F238E27FC236}">
                <a16:creationId xmlns:a16="http://schemas.microsoft.com/office/drawing/2014/main" id="{12845E4A-235C-4EB4-8E11-5074B55BAE25}"/>
              </a:ext>
            </a:extLst>
          </p:cNvPr>
          <p:cNvGrpSpPr/>
          <p:nvPr/>
        </p:nvGrpSpPr>
        <p:grpSpPr>
          <a:xfrm>
            <a:off x="2593220" y="4498487"/>
            <a:ext cx="2179133" cy="2167850"/>
            <a:chOff x="2593220" y="4498487"/>
            <a:chExt cx="2179133" cy="2167850"/>
          </a:xfrm>
        </p:grpSpPr>
        <p:grpSp>
          <p:nvGrpSpPr>
            <p:cNvPr id="44" name="Grupp 43">
              <a:extLst>
                <a:ext uri="{FF2B5EF4-FFF2-40B4-BE49-F238E27FC236}">
                  <a16:creationId xmlns:a16="http://schemas.microsoft.com/office/drawing/2014/main" id="{8DC0BABB-C9AD-4895-83E7-1C6770C463E5}"/>
                </a:ext>
              </a:extLst>
            </p:cNvPr>
            <p:cNvGrpSpPr/>
            <p:nvPr/>
          </p:nvGrpSpPr>
          <p:grpSpPr>
            <a:xfrm flipV="1">
              <a:off x="2593220" y="4498487"/>
              <a:ext cx="2179133" cy="2167850"/>
              <a:chOff x="406399" y="296333"/>
              <a:chExt cx="1933599" cy="2167850"/>
            </a:xfrm>
            <a:solidFill>
              <a:schemeClr val="bg1"/>
            </a:solidFill>
          </p:grpSpPr>
          <p:sp>
            <p:nvSpPr>
              <p:cNvPr id="45" name="Rektangel 44">
                <a:extLst>
                  <a:ext uri="{FF2B5EF4-FFF2-40B4-BE49-F238E27FC236}">
                    <a16:creationId xmlns:a16="http://schemas.microsoft.com/office/drawing/2014/main" id="{B42BFD3C-D4FE-4BED-9C33-B099102A13A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Likbent triangel 45">
                <a:extLst>
                  <a:ext uri="{FF2B5EF4-FFF2-40B4-BE49-F238E27FC236}">
                    <a16:creationId xmlns:a16="http://schemas.microsoft.com/office/drawing/2014/main" id="{95FFCB60-F457-4C7D-8962-934B0A691E29}"/>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5" name="Bildobjekt 64">
              <a:extLst>
                <a:ext uri="{FF2B5EF4-FFF2-40B4-BE49-F238E27FC236}">
                  <a16:creationId xmlns:a16="http://schemas.microsoft.com/office/drawing/2014/main" id="{E4F53252-792A-46E2-9185-8C30B1D5E8C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30751" y="5464382"/>
              <a:ext cx="914985" cy="1029358"/>
            </a:xfrm>
            <a:prstGeom prst="rect">
              <a:avLst/>
            </a:prstGeom>
          </p:spPr>
        </p:pic>
        <p:sp>
          <p:nvSpPr>
            <p:cNvPr id="73" name="textruta 72">
              <a:extLst>
                <a:ext uri="{FF2B5EF4-FFF2-40B4-BE49-F238E27FC236}">
                  <a16:creationId xmlns:a16="http://schemas.microsoft.com/office/drawing/2014/main" id="{91673DE1-A945-4B39-92AC-E8C8C8E9DA74}"/>
                </a:ext>
              </a:extLst>
            </p:cNvPr>
            <p:cNvSpPr txBox="1"/>
            <p:nvPr/>
          </p:nvSpPr>
          <p:spPr>
            <a:xfrm>
              <a:off x="2747604" y="4757245"/>
              <a:ext cx="1870364" cy="1523494"/>
            </a:xfrm>
            <a:prstGeom prst="rect">
              <a:avLst/>
            </a:prstGeom>
            <a:noFill/>
          </p:spPr>
          <p:txBody>
            <a:bodyPr wrap="square" rtlCol="0">
              <a:spAutoFit/>
            </a:bodyPr>
            <a:lstStyle/>
            <a:p>
              <a:pPr>
                <a:spcAft>
                  <a:spcPts val="600"/>
                </a:spcAft>
              </a:pPr>
              <a:r>
                <a:rPr lang="sv-SE" sz="800" b="1" dirty="0"/>
                <a:t>Utbildning och övning</a:t>
              </a:r>
            </a:p>
            <a:p>
              <a:r>
                <a:rPr lang="sv-SE" sz="800" dirty="0"/>
                <a:t>Genom att kartlägga och analysera er samhällsviktiga verksamhet får ni underlag till utbildnings- och övningsplaneringen. Exempelvis vilka verksamheter som bör prioriteras i utbildning </a:t>
              </a:r>
              <a:br>
                <a:rPr lang="sv-SE" sz="800" dirty="0"/>
              </a:br>
              <a:r>
                <a:rPr lang="sv-SE" sz="800" dirty="0"/>
                <a:t>och övning, samt </a:t>
              </a:r>
              <a:br>
                <a:rPr lang="sv-SE" sz="800" dirty="0"/>
              </a:br>
              <a:r>
                <a:rPr lang="sv-SE" sz="800" dirty="0"/>
                <a:t>vilka reservrutiner </a:t>
              </a:r>
              <a:br>
                <a:rPr lang="sv-SE" sz="800" dirty="0"/>
              </a:br>
              <a:r>
                <a:rPr lang="sv-SE" sz="800" dirty="0"/>
                <a:t>och funktioner </a:t>
              </a:r>
              <a:br>
                <a:rPr lang="sv-SE" sz="800" dirty="0"/>
              </a:br>
              <a:r>
                <a:rPr lang="sv-SE" sz="800" dirty="0"/>
                <a:t>som ska övas.</a:t>
              </a:r>
            </a:p>
          </p:txBody>
        </p:sp>
      </p:grpSp>
      <p:grpSp>
        <p:nvGrpSpPr>
          <p:cNvPr id="85" name="Grupp 84">
            <a:extLst>
              <a:ext uri="{FF2B5EF4-FFF2-40B4-BE49-F238E27FC236}">
                <a16:creationId xmlns:a16="http://schemas.microsoft.com/office/drawing/2014/main" id="{F80E03C8-7B4F-4589-96E9-6767146C8ED5}"/>
              </a:ext>
            </a:extLst>
          </p:cNvPr>
          <p:cNvGrpSpPr/>
          <p:nvPr/>
        </p:nvGrpSpPr>
        <p:grpSpPr>
          <a:xfrm>
            <a:off x="4970237" y="4498487"/>
            <a:ext cx="2179133" cy="2167850"/>
            <a:chOff x="4970237" y="4498487"/>
            <a:chExt cx="2179133" cy="2167850"/>
          </a:xfrm>
        </p:grpSpPr>
        <p:grpSp>
          <p:nvGrpSpPr>
            <p:cNvPr id="47" name="Grupp 46">
              <a:extLst>
                <a:ext uri="{FF2B5EF4-FFF2-40B4-BE49-F238E27FC236}">
                  <a16:creationId xmlns:a16="http://schemas.microsoft.com/office/drawing/2014/main" id="{AAB73397-1350-4B2A-B51E-462DAAC5A4BA}"/>
                </a:ext>
              </a:extLst>
            </p:cNvPr>
            <p:cNvGrpSpPr/>
            <p:nvPr/>
          </p:nvGrpSpPr>
          <p:grpSpPr>
            <a:xfrm flipV="1">
              <a:off x="4970237" y="4498487"/>
              <a:ext cx="2179133" cy="2167850"/>
              <a:chOff x="406399" y="296333"/>
              <a:chExt cx="1933599" cy="2167850"/>
            </a:xfrm>
            <a:solidFill>
              <a:schemeClr val="accent5"/>
            </a:solidFill>
          </p:grpSpPr>
          <p:sp>
            <p:nvSpPr>
              <p:cNvPr id="48" name="Rektangel 47">
                <a:extLst>
                  <a:ext uri="{FF2B5EF4-FFF2-40B4-BE49-F238E27FC236}">
                    <a16:creationId xmlns:a16="http://schemas.microsoft.com/office/drawing/2014/main" id="{5728CB6A-ED3E-445F-8900-43FDD73F298C}"/>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Likbent triangel 48">
                <a:extLst>
                  <a:ext uri="{FF2B5EF4-FFF2-40B4-BE49-F238E27FC236}">
                    <a16:creationId xmlns:a16="http://schemas.microsoft.com/office/drawing/2014/main" id="{0C94F109-5848-4CF7-A451-A324083622B1}"/>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4" name="textruta 73">
              <a:extLst>
                <a:ext uri="{FF2B5EF4-FFF2-40B4-BE49-F238E27FC236}">
                  <a16:creationId xmlns:a16="http://schemas.microsoft.com/office/drawing/2014/main" id="{C35CE16C-E852-40F7-AFD6-DD2980E02368}"/>
                </a:ext>
              </a:extLst>
            </p:cNvPr>
            <p:cNvSpPr txBox="1"/>
            <p:nvPr/>
          </p:nvSpPr>
          <p:spPr>
            <a:xfrm>
              <a:off x="5124621" y="4757245"/>
              <a:ext cx="1870364" cy="1400383"/>
            </a:xfrm>
            <a:prstGeom prst="rect">
              <a:avLst/>
            </a:prstGeom>
            <a:noFill/>
          </p:spPr>
          <p:txBody>
            <a:bodyPr wrap="square" rtlCol="0">
              <a:spAutoFit/>
            </a:bodyPr>
            <a:lstStyle/>
            <a:p>
              <a:pPr>
                <a:spcAft>
                  <a:spcPts val="600"/>
                </a:spcAft>
              </a:pPr>
              <a:r>
                <a:rPr lang="sv-SE" sz="800" b="1" dirty="0">
                  <a:solidFill>
                    <a:schemeClr val="bg1"/>
                  </a:solidFill>
                </a:rPr>
                <a:t>Civilt försvar</a:t>
              </a:r>
            </a:p>
            <a:p>
              <a:r>
                <a:rPr lang="sv-SE" sz="800" dirty="0">
                  <a:solidFill>
                    <a:schemeClr val="bg1"/>
                  </a:solidFill>
                </a:rPr>
                <a:t>Kontinuitetshantering är ett verktyg för att kartlägga samhällsviktiga verksamheter och genomföra åtgärder så att de kan upprätthållas oavsett störning - även vid höjd beredskap och ytterst krig. Kraven och möjligheterna till reservlösningar kan för vissa verksamheter se helt annorlunda ut än i fredstid. </a:t>
              </a:r>
            </a:p>
          </p:txBody>
        </p:sp>
      </p:grpSp>
      <p:grpSp>
        <p:nvGrpSpPr>
          <p:cNvPr id="86" name="Grupp 85">
            <a:extLst>
              <a:ext uri="{FF2B5EF4-FFF2-40B4-BE49-F238E27FC236}">
                <a16:creationId xmlns:a16="http://schemas.microsoft.com/office/drawing/2014/main" id="{3BD7E9A6-51D4-46B8-B681-3F9A44E5F765}"/>
              </a:ext>
            </a:extLst>
          </p:cNvPr>
          <p:cNvGrpSpPr/>
          <p:nvPr/>
        </p:nvGrpSpPr>
        <p:grpSpPr>
          <a:xfrm>
            <a:off x="7347254" y="4498487"/>
            <a:ext cx="2179133" cy="2167850"/>
            <a:chOff x="7347254" y="4498487"/>
            <a:chExt cx="2179133" cy="2167850"/>
          </a:xfrm>
        </p:grpSpPr>
        <p:grpSp>
          <p:nvGrpSpPr>
            <p:cNvPr id="50" name="Grupp 49">
              <a:extLst>
                <a:ext uri="{FF2B5EF4-FFF2-40B4-BE49-F238E27FC236}">
                  <a16:creationId xmlns:a16="http://schemas.microsoft.com/office/drawing/2014/main" id="{46A9BF3F-20DA-4B24-BAA0-563205E953B2}"/>
                </a:ext>
              </a:extLst>
            </p:cNvPr>
            <p:cNvGrpSpPr/>
            <p:nvPr/>
          </p:nvGrpSpPr>
          <p:grpSpPr>
            <a:xfrm flipV="1">
              <a:off x="7347254" y="4498487"/>
              <a:ext cx="2179133" cy="2167850"/>
              <a:chOff x="406399" y="296333"/>
              <a:chExt cx="1933599" cy="2167850"/>
            </a:xfrm>
            <a:solidFill>
              <a:schemeClr val="bg1"/>
            </a:solidFill>
          </p:grpSpPr>
          <p:sp>
            <p:nvSpPr>
              <p:cNvPr id="51" name="Rektangel 50">
                <a:extLst>
                  <a:ext uri="{FF2B5EF4-FFF2-40B4-BE49-F238E27FC236}">
                    <a16:creationId xmlns:a16="http://schemas.microsoft.com/office/drawing/2014/main" id="{6E8653E7-A50D-4990-A754-FC6BF31B6B07}"/>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CFEAB715-96C6-491F-B0B2-74E1D38A25C5}"/>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5" name="textruta 74">
              <a:extLst>
                <a:ext uri="{FF2B5EF4-FFF2-40B4-BE49-F238E27FC236}">
                  <a16:creationId xmlns:a16="http://schemas.microsoft.com/office/drawing/2014/main" id="{F207335D-F022-4E81-AD07-53B96067125F}"/>
                </a:ext>
              </a:extLst>
            </p:cNvPr>
            <p:cNvSpPr txBox="1"/>
            <p:nvPr/>
          </p:nvSpPr>
          <p:spPr>
            <a:xfrm>
              <a:off x="7501638" y="4757245"/>
              <a:ext cx="1870364" cy="1646605"/>
            </a:xfrm>
            <a:prstGeom prst="rect">
              <a:avLst/>
            </a:prstGeom>
            <a:noFill/>
          </p:spPr>
          <p:txBody>
            <a:bodyPr wrap="square" rtlCol="0">
              <a:spAutoFit/>
            </a:bodyPr>
            <a:lstStyle/>
            <a:p>
              <a:pPr>
                <a:spcAft>
                  <a:spcPts val="600"/>
                </a:spcAft>
              </a:pPr>
              <a:r>
                <a:rPr lang="sv-SE" sz="800" b="1" dirty="0"/>
                <a:t>Krigsorganisation och krigsplacering</a:t>
              </a:r>
            </a:p>
            <a:p>
              <a:r>
                <a:rPr lang="sv-SE" sz="800" dirty="0"/>
                <a:t>Kontinuitetshantering ger er underlag för att skapa en krigsorganisation samt för att krigsplacera den personal som krävs för att upprätthålla kritiska verksamheter </a:t>
              </a:r>
              <a:br>
                <a:rPr lang="sv-SE" sz="800" dirty="0"/>
              </a:br>
              <a:r>
                <a:rPr lang="sv-SE" sz="800" dirty="0"/>
                <a:t>i er organisation. Arbetet ger underlag om er samhällsviktiga verksamhet och deras beroenden, däribland verksamheternas beroende av personal.</a:t>
              </a:r>
            </a:p>
          </p:txBody>
        </p:sp>
      </p:grpSp>
      <p:grpSp>
        <p:nvGrpSpPr>
          <p:cNvPr id="87" name="Grupp 86">
            <a:extLst>
              <a:ext uri="{FF2B5EF4-FFF2-40B4-BE49-F238E27FC236}">
                <a16:creationId xmlns:a16="http://schemas.microsoft.com/office/drawing/2014/main" id="{40330658-DFC6-4CBC-96E1-1632CC4BAD36}"/>
              </a:ext>
            </a:extLst>
          </p:cNvPr>
          <p:cNvGrpSpPr/>
          <p:nvPr/>
        </p:nvGrpSpPr>
        <p:grpSpPr>
          <a:xfrm>
            <a:off x="9724270" y="4498487"/>
            <a:ext cx="2179133" cy="2167850"/>
            <a:chOff x="9724270" y="4498487"/>
            <a:chExt cx="2179133" cy="2167850"/>
          </a:xfrm>
        </p:grpSpPr>
        <p:grpSp>
          <p:nvGrpSpPr>
            <p:cNvPr id="53" name="Grupp 52">
              <a:extLst>
                <a:ext uri="{FF2B5EF4-FFF2-40B4-BE49-F238E27FC236}">
                  <a16:creationId xmlns:a16="http://schemas.microsoft.com/office/drawing/2014/main" id="{55876E3E-27A6-4B20-9C87-828B298734D6}"/>
                </a:ext>
              </a:extLst>
            </p:cNvPr>
            <p:cNvGrpSpPr/>
            <p:nvPr/>
          </p:nvGrpSpPr>
          <p:grpSpPr>
            <a:xfrm flipV="1">
              <a:off x="9724270" y="4498487"/>
              <a:ext cx="2179133" cy="2167850"/>
              <a:chOff x="406399" y="296333"/>
              <a:chExt cx="1933599" cy="2167850"/>
            </a:xfrm>
            <a:solidFill>
              <a:schemeClr val="accent6"/>
            </a:solidFill>
          </p:grpSpPr>
          <p:sp>
            <p:nvSpPr>
              <p:cNvPr id="54" name="Rektangel 53">
                <a:extLst>
                  <a:ext uri="{FF2B5EF4-FFF2-40B4-BE49-F238E27FC236}">
                    <a16:creationId xmlns:a16="http://schemas.microsoft.com/office/drawing/2014/main" id="{7424C156-29E9-4C1C-AE8D-4A999B0A91F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Likbent triangel 54">
                <a:extLst>
                  <a:ext uri="{FF2B5EF4-FFF2-40B4-BE49-F238E27FC236}">
                    <a16:creationId xmlns:a16="http://schemas.microsoft.com/office/drawing/2014/main" id="{2484E7BE-69C3-4E4A-8213-2313AD4A72B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7" name="Bildobjekt 56">
              <a:extLst>
                <a:ext uri="{FF2B5EF4-FFF2-40B4-BE49-F238E27FC236}">
                  <a16:creationId xmlns:a16="http://schemas.microsoft.com/office/drawing/2014/main" id="{84B1B8F2-7E69-4A30-88F4-1084E846BBE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110696" y="6190848"/>
              <a:ext cx="1439761" cy="336112"/>
            </a:xfrm>
            <a:prstGeom prst="rect">
              <a:avLst/>
            </a:prstGeom>
          </p:spPr>
        </p:pic>
        <p:sp>
          <p:nvSpPr>
            <p:cNvPr id="76" name="textruta 75">
              <a:extLst>
                <a:ext uri="{FF2B5EF4-FFF2-40B4-BE49-F238E27FC236}">
                  <a16:creationId xmlns:a16="http://schemas.microsoft.com/office/drawing/2014/main" id="{BD6F95BD-4AD3-4477-81C1-1EA6D8C6C4AD}"/>
                </a:ext>
              </a:extLst>
            </p:cNvPr>
            <p:cNvSpPr txBox="1"/>
            <p:nvPr/>
          </p:nvSpPr>
          <p:spPr>
            <a:xfrm>
              <a:off x="9878654" y="4757245"/>
              <a:ext cx="1903846" cy="1400383"/>
            </a:xfrm>
            <a:prstGeom prst="rect">
              <a:avLst/>
            </a:prstGeom>
            <a:noFill/>
          </p:spPr>
          <p:txBody>
            <a:bodyPr wrap="square" rtlCol="0">
              <a:spAutoFit/>
            </a:bodyPr>
            <a:lstStyle/>
            <a:p>
              <a:pPr>
                <a:spcAft>
                  <a:spcPts val="600"/>
                </a:spcAft>
              </a:pPr>
              <a:r>
                <a:rPr lang="sv-SE" sz="800" b="1" dirty="0"/>
                <a:t>Upphandling</a:t>
              </a:r>
            </a:p>
            <a:p>
              <a:r>
                <a:rPr lang="sv-SE" sz="800" dirty="0"/>
                <a:t>I ert arbete med kontinuitetshantering identifierar ni de beroenden som är kritiska för att er samhällsviktiga verksamhet ska fungera. Det ger er ett underlag till bedömning om det är lämpligt att behålla driften inom organisationen och för tydligare krav på  leverantörer gällande leveransförmåga. </a:t>
              </a:r>
            </a:p>
          </p:txBody>
        </p:sp>
      </p:grpSp>
    </p:spTree>
    <p:extLst>
      <p:ext uri="{BB962C8B-B14F-4D97-AF65-F5344CB8AC3E}">
        <p14:creationId xmlns:p14="http://schemas.microsoft.com/office/powerpoint/2010/main" val="399860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1250"/>
                                        <p:tgtEl>
                                          <p:spTgt spid="88"/>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fade">
                                      <p:cBhvr>
                                        <p:cTn id="20" dur="500"/>
                                        <p:tgtEl>
                                          <p:spTgt spid="7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500"/>
                                        <p:tgtEl>
                                          <p:spTgt spid="7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0"/>
                                        </p:tgtEl>
                                        <p:attrNameLst>
                                          <p:attrName>style.visibility</p:attrName>
                                        </p:attrNameLst>
                                      </p:cBhvr>
                                      <p:to>
                                        <p:strVal val="visible"/>
                                      </p:to>
                                    </p:set>
                                    <p:animEffect transition="in" filter="fade">
                                      <p:cBhvr>
                                        <p:cTn id="30" dur="500"/>
                                        <p:tgtEl>
                                          <p:spTgt spid="8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1"/>
                                        </p:tgtEl>
                                        <p:attrNameLst>
                                          <p:attrName>style.visibility</p:attrName>
                                        </p:attrNameLst>
                                      </p:cBhvr>
                                      <p:to>
                                        <p:strVal val="visible"/>
                                      </p:to>
                                    </p:set>
                                    <p:animEffect transition="in" filter="fade">
                                      <p:cBhvr>
                                        <p:cTn id="35" dur="500"/>
                                        <p:tgtEl>
                                          <p:spTgt spid="8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2"/>
                                        </p:tgtEl>
                                        <p:attrNameLst>
                                          <p:attrName>style.visibility</p:attrName>
                                        </p:attrNameLst>
                                      </p:cBhvr>
                                      <p:to>
                                        <p:strVal val="visible"/>
                                      </p:to>
                                    </p:set>
                                    <p:animEffect transition="in" filter="fade">
                                      <p:cBhvr>
                                        <p:cTn id="40" dur="500"/>
                                        <p:tgtEl>
                                          <p:spTgt spid="8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3"/>
                                        </p:tgtEl>
                                        <p:attrNameLst>
                                          <p:attrName>style.visibility</p:attrName>
                                        </p:attrNameLst>
                                      </p:cBhvr>
                                      <p:to>
                                        <p:strVal val="visible"/>
                                      </p:to>
                                    </p:set>
                                    <p:animEffect transition="in" filter="fade">
                                      <p:cBhvr>
                                        <p:cTn id="45" dur="500"/>
                                        <p:tgtEl>
                                          <p:spTgt spid="8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fade">
                                      <p:cBhvr>
                                        <p:cTn id="50" dur="500"/>
                                        <p:tgtEl>
                                          <p:spTgt spid="8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85"/>
                                        </p:tgtEl>
                                        <p:attrNameLst>
                                          <p:attrName>style.visibility</p:attrName>
                                        </p:attrNameLst>
                                      </p:cBhvr>
                                      <p:to>
                                        <p:strVal val="visible"/>
                                      </p:to>
                                    </p:set>
                                    <p:animEffect transition="in" filter="fade">
                                      <p:cBhvr>
                                        <p:cTn id="55" dur="500"/>
                                        <p:tgtEl>
                                          <p:spTgt spid="8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86"/>
                                        </p:tgtEl>
                                        <p:attrNameLst>
                                          <p:attrName>style.visibility</p:attrName>
                                        </p:attrNameLst>
                                      </p:cBhvr>
                                      <p:to>
                                        <p:strVal val="visible"/>
                                      </p:to>
                                    </p:set>
                                    <p:animEffect transition="in" filter="fade">
                                      <p:cBhvr>
                                        <p:cTn id="60" dur="500"/>
                                        <p:tgtEl>
                                          <p:spTgt spid="8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a:extLst>
              <a:ext uri="{FF2B5EF4-FFF2-40B4-BE49-F238E27FC236}">
                <a16:creationId xmlns:a16="http://schemas.microsoft.com/office/drawing/2014/main" id="{C097F46D-E8C6-44D4-8053-5034301EF1DB}"/>
              </a:ext>
            </a:extLst>
          </p:cNvPr>
          <p:cNvGrpSpPr/>
          <p:nvPr/>
        </p:nvGrpSpPr>
        <p:grpSpPr>
          <a:xfrm>
            <a:off x="0" y="2612120"/>
            <a:ext cx="12192000" cy="1633759"/>
            <a:chOff x="0" y="2612120"/>
            <a:chExt cx="12192000" cy="1633759"/>
          </a:xfrm>
        </p:grpSpPr>
        <p:sp>
          <p:nvSpPr>
            <p:cNvPr id="5" name="Rektangel 4">
              <a:extLst>
                <a:ext uri="{FF2B5EF4-FFF2-40B4-BE49-F238E27FC236}">
                  <a16:creationId xmlns:a16="http://schemas.microsoft.com/office/drawing/2014/main" id="{40FC7322-52E5-43FC-828C-730F8AB25323}"/>
                </a:ext>
              </a:extLst>
            </p:cNvPr>
            <p:cNvSpPr/>
            <p:nvPr/>
          </p:nvSpPr>
          <p:spPr>
            <a:xfrm>
              <a:off x="0" y="2612120"/>
              <a:ext cx="12192000" cy="1633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226B354-4C80-413E-8461-D8FD79879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030" y="2869536"/>
              <a:ext cx="2304246" cy="1219263"/>
            </a:xfrm>
            <a:prstGeom prst="rect">
              <a:avLst/>
            </a:prstGeom>
          </p:spPr>
        </p:pic>
        <p:pic>
          <p:nvPicPr>
            <p:cNvPr id="10" name="Bildobjekt 9">
              <a:extLst>
                <a:ext uri="{FF2B5EF4-FFF2-40B4-BE49-F238E27FC236}">
                  <a16:creationId xmlns:a16="http://schemas.microsoft.com/office/drawing/2014/main" id="{7CB552AE-2C42-4DF7-8EEC-42BD38F02A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2233" y="3009048"/>
              <a:ext cx="2061170" cy="965231"/>
            </a:xfrm>
            <a:prstGeom prst="rect">
              <a:avLst/>
            </a:prstGeom>
          </p:spPr>
        </p:pic>
      </p:grpSp>
      <p:sp>
        <p:nvSpPr>
          <p:cNvPr id="4" name="Rubrik 3">
            <a:extLst>
              <a:ext uri="{FF2B5EF4-FFF2-40B4-BE49-F238E27FC236}">
                <a16:creationId xmlns:a16="http://schemas.microsoft.com/office/drawing/2014/main" id="{F34FDAE4-A4E3-4F9F-B843-814F4C5427B5}"/>
              </a:ext>
            </a:extLst>
          </p:cNvPr>
          <p:cNvSpPr>
            <a:spLocks noGrp="1"/>
          </p:cNvSpPr>
          <p:nvPr>
            <p:ph type="title"/>
          </p:nvPr>
        </p:nvSpPr>
        <p:spPr>
          <a:xfrm>
            <a:off x="2790305" y="3016043"/>
            <a:ext cx="6611390" cy="369386"/>
          </a:xfrm>
        </p:spPr>
        <p:txBody>
          <a:bodyPr/>
          <a:lstStyle/>
          <a:p>
            <a:pPr algn="ctr"/>
            <a:r>
              <a:rPr lang="sv-SE" sz="1800" dirty="0"/>
              <a:t>Kontinuitetshantering inom samhällsviktig verksamhet </a:t>
            </a:r>
          </a:p>
        </p:txBody>
      </p:sp>
      <p:sp>
        <p:nvSpPr>
          <p:cNvPr id="6" name="textruta 5">
            <a:extLst>
              <a:ext uri="{FF2B5EF4-FFF2-40B4-BE49-F238E27FC236}">
                <a16:creationId xmlns:a16="http://schemas.microsoft.com/office/drawing/2014/main" id="{9EC4DB7D-70FB-4F29-86CD-E85E5CE5ECEA}"/>
              </a:ext>
            </a:extLst>
          </p:cNvPr>
          <p:cNvSpPr txBox="1"/>
          <p:nvPr/>
        </p:nvSpPr>
        <p:spPr>
          <a:xfrm>
            <a:off x="2446868" y="3402838"/>
            <a:ext cx="7298266" cy="461665"/>
          </a:xfrm>
          <a:prstGeom prst="rect">
            <a:avLst/>
          </a:prstGeom>
          <a:noFill/>
        </p:spPr>
        <p:txBody>
          <a:bodyPr wrap="square" rtlCol="0">
            <a:spAutoFit/>
          </a:bodyPr>
          <a:lstStyle/>
          <a:p>
            <a:pPr algn="ctr"/>
            <a:r>
              <a:rPr lang="sv-SE" sz="1200" dirty="0"/>
              <a:t>Genom att kartlägga, analysera och vidta åtgärder för att kunna upprätthålla vår samhällsviktiga verksamhet oavsett typ av störning, skapar vi tillsammans ett motståndskraftigt samhälle.</a:t>
            </a:r>
          </a:p>
        </p:txBody>
      </p:sp>
      <p:grpSp>
        <p:nvGrpSpPr>
          <p:cNvPr id="78" name="Grupp 77">
            <a:extLst>
              <a:ext uri="{FF2B5EF4-FFF2-40B4-BE49-F238E27FC236}">
                <a16:creationId xmlns:a16="http://schemas.microsoft.com/office/drawing/2014/main" id="{1ADB74FB-7BA9-48C7-BECB-21153A901AD1}"/>
              </a:ext>
            </a:extLst>
          </p:cNvPr>
          <p:cNvGrpSpPr/>
          <p:nvPr/>
        </p:nvGrpSpPr>
        <p:grpSpPr>
          <a:xfrm>
            <a:off x="216203" y="222820"/>
            <a:ext cx="2179133" cy="2167850"/>
            <a:chOff x="216203" y="222820"/>
            <a:chExt cx="2179133" cy="2167850"/>
          </a:xfrm>
        </p:grpSpPr>
        <p:grpSp>
          <p:nvGrpSpPr>
            <p:cNvPr id="13" name="Grupp 12">
              <a:extLst>
                <a:ext uri="{FF2B5EF4-FFF2-40B4-BE49-F238E27FC236}">
                  <a16:creationId xmlns:a16="http://schemas.microsoft.com/office/drawing/2014/main" id="{CA1C7B6B-6395-4DF1-AEE7-FEDB6A54C392}"/>
                </a:ext>
              </a:extLst>
            </p:cNvPr>
            <p:cNvGrpSpPr/>
            <p:nvPr/>
          </p:nvGrpSpPr>
          <p:grpSpPr>
            <a:xfrm>
              <a:off x="216203" y="222820"/>
              <a:ext cx="2179133" cy="2167850"/>
              <a:chOff x="406399" y="296333"/>
              <a:chExt cx="1933599" cy="2167850"/>
            </a:xfrm>
            <a:solidFill>
              <a:schemeClr val="bg1"/>
            </a:solidFill>
          </p:grpSpPr>
          <p:sp>
            <p:nvSpPr>
              <p:cNvPr id="11" name="Rektangel 10">
                <a:extLst>
                  <a:ext uri="{FF2B5EF4-FFF2-40B4-BE49-F238E27FC236}">
                    <a16:creationId xmlns:a16="http://schemas.microsoft.com/office/drawing/2014/main" id="{80DC616D-B702-4A7E-8C8F-A243690A5FC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a:extLst>
                  <a:ext uri="{FF2B5EF4-FFF2-40B4-BE49-F238E27FC236}">
                    <a16:creationId xmlns:a16="http://schemas.microsoft.com/office/drawing/2014/main" id="{179D370B-1E97-42F7-B839-AE008517DB76}"/>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9" name="Bildobjekt 58">
              <a:extLst>
                <a:ext uri="{FF2B5EF4-FFF2-40B4-BE49-F238E27FC236}">
                  <a16:creationId xmlns:a16="http://schemas.microsoft.com/office/drawing/2014/main" id="{903296A9-5155-4DBE-8C75-9D6AC9870919}"/>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774582" y="1194457"/>
              <a:ext cx="1062371" cy="900781"/>
            </a:xfrm>
            <a:prstGeom prst="rect">
              <a:avLst/>
            </a:prstGeom>
          </p:spPr>
        </p:pic>
        <p:sp>
          <p:nvSpPr>
            <p:cNvPr id="66" name="textruta 65">
              <a:extLst>
                <a:ext uri="{FF2B5EF4-FFF2-40B4-BE49-F238E27FC236}">
                  <a16:creationId xmlns:a16="http://schemas.microsoft.com/office/drawing/2014/main" id="{2F08A45A-E1A4-4BE4-8C96-7C1EF5733805}"/>
                </a:ext>
              </a:extLst>
            </p:cNvPr>
            <p:cNvSpPr txBox="1"/>
            <p:nvPr/>
          </p:nvSpPr>
          <p:spPr>
            <a:xfrm>
              <a:off x="370587" y="409962"/>
              <a:ext cx="1870364" cy="738664"/>
            </a:xfrm>
            <a:prstGeom prst="rect">
              <a:avLst/>
            </a:prstGeom>
            <a:noFill/>
          </p:spPr>
          <p:txBody>
            <a:bodyPr wrap="square" rtlCol="0">
              <a:spAutoFit/>
            </a:bodyPr>
            <a:lstStyle/>
            <a:p>
              <a:pPr algn="ctr">
                <a:spcAft>
                  <a:spcPts val="600"/>
                </a:spcAft>
              </a:pPr>
              <a:r>
                <a:rPr lang="sv-SE" sz="1400" b="1" dirty="0"/>
                <a:t>Identifiering av samhällsviktiga verksamheter</a:t>
              </a:r>
            </a:p>
          </p:txBody>
        </p:sp>
      </p:grpSp>
      <p:grpSp>
        <p:nvGrpSpPr>
          <p:cNvPr id="79" name="Grupp 78">
            <a:extLst>
              <a:ext uri="{FF2B5EF4-FFF2-40B4-BE49-F238E27FC236}">
                <a16:creationId xmlns:a16="http://schemas.microsoft.com/office/drawing/2014/main" id="{38E4A667-CBE5-49C0-8660-27D98037C2AA}"/>
              </a:ext>
            </a:extLst>
          </p:cNvPr>
          <p:cNvGrpSpPr/>
          <p:nvPr/>
        </p:nvGrpSpPr>
        <p:grpSpPr>
          <a:xfrm>
            <a:off x="2593220" y="222820"/>
            <a:ext cx="2179133" cy="2167850"/>
            <a:chOff x="2593220" y="222820"/>
            <a:chExt cx="2179133" cy="2167850"/>
          </a:xfrm>
        </p:grpSpPr>
        <p:grpSp>
          <p:nvGrpSpPr>
            <p:cNvPr id="29" name="Grupp 28">
              <a:extLst>
                <a:ext uri="{FF2B5EF4-FFF2-40B4-BE49-F238E27FC236}">
                  <a16:creationId xmlns:a16="http://schemas.microsoft.com/office/drawing/2014/main" id="{0DEE8C01-41FC-4F9E-8E7A-189303DBDD2A}"/>
                </a:ext>
              </a:extLst>
            </p:cNvPr>
            <p:cNvGrpSpPr/>
            <p:nvPr/>
          </p:nvGrpSpPr>
          <p:grpSpPr>
            <a:xfrm>
              <a:off x="2593220" y="222820"/>
              <a:ext cx="2179133" cy="2167850"/>
              <a:chOff x="406399" y="296333"/>
              <a:chExt cx="1933599" cy="2167850"/>
            </a:xfrm>
            <a:solidFill>
              <a:schemeClr val="accent2"/>
            </a:solidFill>
          </p:grpSpPr>
          <p:sp>
            <p:nvSpPr>
              <p:cNvPr id="30" name="Rektangel 29">
                <a:extLst>
                  <a:ext uri="{FF2B5EF4-FFF2-40B4-BE49-F238E27FC236}">
                    <a16:creationId xmlns:a16="http://schemas.microsoft.com/office/drawing/2014/main" id="{DFB079B8-7713-41B3-A6FA-191DC6D8A621}"/>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Likbent triangel 30">
                <a:extLst>
                  <a:ext uri="{FF2B5EF4-FFF2-40B4-BE49-F238E27FC236}">
                    <a16:creationId xmlns:a16="http://schemas.microsoft.com/office/drawing/2014/main" id="{D399CF5F-617B-4033-8654-9702A04DFCCD}"/>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68" name="textruta 67">
              <a:extLst>
                <a:ext uri="{FF2B5EF4-FFF2-40B4-BE49-F238E27FC236}">
                  <a16:creationId xmlns:a16="http://schemas.microsoft.com/office/drawing/2014/main" id="{EA3BAC9E-247B-4EC5-8D34-EB7BF8633D20}"/>
                </a:ext>
              </a:extLst>
            </p:cNvPr>
            <p:cNvSpPr txBox="1"/>
            <p:nvPr/>
          </p:nvSpPr>
          <p:spPr>
            <a:xfrm>
              <a:off x="2747604" y="822728"/>
              <a:ext cx="1870364" cy="738664"/>
            </a:xfrm>
            <a:prstGeom prst="rect">
              <a:avLst/>
            </a:prstGeom>
            <a:noFill/>
          </p:spPr>
          <p:txBody>
            <a:bodyPr wrap="square" rtlCol="0">
              <a:spAutoFit/>
            </a:bodyPr>
            <a:lstStyle/>
            <a:p>
              <a:pPr algn="ctr">
                <a:spcAft>
                  <a:spcPts val="600"/>
                </a:spcAft>
              </a:pPr>
              <a:r>
                <a:rPr lang="sv-SE" sz="1400" b="1" dirty="0">
                  <a:solidFill>
                    <a:schemeClr val="bg1"/>
                  </a:solidFill>
                </a:rPr>
                <a:t>Risk- och </a:t>
              </a:r>
              <a:br>
                <a:rPr lang="sv-SE" sz="1400" b="1" dirty="0">
                  <a:solidFill>
                    <a:schemeClr val="bg1"/>
                  </a:solidFill>
                </a:rPr>
              </a:br>
              <a:r>
                <a:rPr lang="sv-SE" sz="1400" b="1" dirty="0">
                  <a:solidFill>
                    <a:schemeClr val="bg1"/>
                  </a:solidFill>
                </a:rPr>
                <a:t>sårbarhetsanalyser (RSA)</a:t>
              </a:r>
            </a:p>
          </p:txBody>
        </p:sp>
      </p:grpSp>
      <p:grpSp>
        <p:nvGrpSpPr>
          <p:cNvPr id="80" name="Grupp 79">
            <a:extLst>
              <a:ext uri="{FF2B5EF4-FFF2-40B4-BE49-F238E27FC236}">
                <a16:creationId xmlns:a16="http://schemas.microsoft.com/office/drawing/2014/main" id="{45F3F1CA-85DA-4028-A70B-B08B0C434D8F}"/>
              </a:ext>
            </a:extLst>
          </p:cNvPr>
          <p:cNvGrpSpPr/>
          <p:nvPr/>
        </p:nvGrpSpPr>
        <p:grpSpPr>
          <a:xfrm>
            <a:off x="4970237" y="222820"/>
            <a:ext cx="2179133" cy="2167850"/>
            <a:chOff x="4970237" y="222820"/>
            <a:chExt cx="2179133" cy="2167850"/>
          </a:xfrm>
        </p:grpSpPr>
        <p:grpSp>
          <p:nvGrpSpPr>
            <p:cNvPr id="32" name="Grupp 31">
              <a:extLst>
                <a:ext uri="{FF2B5EF4-FFF2-40B4-BE49-F238E27FC236}">
                  <a16:creationId xmlns:a16="http://schemas.microsoft.com/office/drawing/2014/main" id="{1BA7D559-5EAC-4C51-960B-3D811FBCFEC6}"/>
                </a:ext>
              </a:extLst>
            </p:cNvPr>
            <p:cNvGrpSpPr/>
            <p:nvPr/>
          </p:nvGrpSpPr>
          <p:grpSpPr>
            <a:xfrm>
              <a:off x="4970237" y="222820"/>
              <a:ext cx="2179133" cy="2167850"/>
              <a:chOff x="406399" y="296333"/>
              <a:chExt cx="1933599" cy="2167850"/>
            </a:xfrm>
            <a:solidFill>
              <a:schemeClr val="bg1"/>
            </a:solidFill>
          </p:grpSpPr>
          <p:sp>
            <p:nvSpPr>
              <p:cNvPr id="33" name="Rektangel 32">
                <a:extLst>
                  <a:ext uri="{FF2B5EF4-FFF2-40B4-BE49-F238E27FC236}">
                    <a16:creationId xmlns:a16="http://schemas.microsoft.com/office/drawing/2014/main" id="{0C09F638-DBE6-4DCA-A912-4134CFA0471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Likbent triangel 33">
                <a:extLst>
                  <a:ext uri="{FF2B5EF4-FFF2-40B4-BE49-F238E27FC236}">
                    <a16:creationId xmlns:a16="http://schemas.microsoft.com/office/drawing/2014/main" id="{7F2E223B-3E59-4744-AF85-E613B3720833}"/>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1" name="Bildobjekt 60">
              <a:extLst>
                <a:ext uri="{FF2B5EF4-FFF2-40B4-BE49-F238E27FC236}">
                  <a16:creationId xmlns:a16="http://schemas.microsoft.com/office/drawing/2014/main" id="{DBE75B42-87D2-4544-AF63-5E67D4A0EF2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72205" y="880942"/>
              <a:ext cx="1342830" cy="1057397"/>
            </a:xfrm>
            <a:prstGeom prst="rect">
              <a:avLst/>
            </a:prstGeom>
          </p:spPr>
        </p:pic>
        <p:sp>
          <p:nvSpPr>
            <p:cNvPr id="69" name="textruta 68">
              <a:extLst>
                <a:ext uri="{FF2B5EF4-FFF2-40B4-BE49-F238E27FC236}">
                  <a16:creationId xmlns:a16="http://schemas.microsoft.com/office/drawing/2014/main" id="{5F2638D1-12EB-497C-BFC9-E6629D0F4F48}"/>
                </a:ext>
              </a:extLst>
            </p:cNvPr>
            <p:cNvSpPr txBox="1"/>
            <p:nvPr/>
          </p:nvSpPr>
          <p:spPr>
            <a:xfrm>
              <a:off x="5124621"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Riskhantering </a:t>
              </a:r>
            </a:p>
          </p:txBody>
        </p:sp>
      </p:grpSp>
      <p:grpSp>
        <p:nvGrpSpPr>
          <p:cNvPr id="81" name="Grupp 80">
            <a:extLst>
              <a:ext uri="{FF2B5EF4-FFF2-40B4-BE49-F238E27FC236}">
                <a16:creationId xmlns:a16="http://schemas.microsoft.com/office/drawing/2014/main" id="{A525338E-E3CD-4383-976F-8251DEBD36EC}"/>
              </a:ext>
            </a:extLst>
          </p:cNvPr>
          <p:cNvGrpSpPr/>
          <p:nvPr/>
        </p:nvGrpSpPr>
        <p:grpSpPr>
          <a:xfrm>
            <a:off x="7347254" y="222820"/>
            <a:ext cx="2179133" cy="2167850"/>
            <a:chOff x="7347254" y="222820"/>
            <a:chExt cx="2179133" cy="2167850"/>
          </a:xfrm>
        </p:grpSpPr>
        <p:grpSp>
          <p:nvGrpSpPr>
            <p:cNvPr id="35" name="Grupp 34">
              <a:extLst>
                <a:ext uri="{FF2B5EF4-FFF2-40B4-BE49-F238E27FC236}">
                  <a16:creationId xmlns:a16="http://schemas.microsoft.com/office/drawing/2014/main" id="{F7E3F874-AD62-4C05-ACAC-91DFE261F2F1}"/>
                </a:ext>
              </a:extLst>
            </p:cNvPr>
            <p:cNvGrpSpPr/>
            <p:nvPr/>
          </p:nvGrpSpPr>
          <p:grpSpPr>
            <a:xfrm>
              <a:off x="7347254" y="222820"/>
              <a:ext cx="2179133" cy="2167850"/>
              <a:chOff x="406399" y="296333"/>
              <a:chExt cx="1933599" cy="2167850"/>
            </a:xfrm>
          </p:grpSpPr>
          <p:sp>
            <p:nvSpPr>
              <p:cNvPr id="36" name="Rektangel 35">
                <a:extLst>
                  <a:ext uri="{FF2B5EF4-FFF2-40B4-BE49-F238E27FC236}">
                    <a16:creationId xmlns:a16="http://schemas.microsoft.com/office/drawing/2014/main" id="{3F07D9B0-F248-402F-BB9E-DF20311763F3}"/>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Likbent triangel 36">
                <a:extLst>
                  <a:ext uri="{FF2B5EF4-FFF2-40B4-BE49-F238E27FC236}">
                    <a16:creationId xmlns:a16="http://schemas.microsoft.com/office/drawing/2014/main" id="{628F1C82-660B-467C-9254-6B2FEFDC6237}"/>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0" name="textruta 69">
              <a:extLst>
                <a:ext uri="{FF2B5EF4-FFF2-40B4-BE49-F238E27FC236}">
                  <a16:creationId xmlns:a16="http://schemas.microsoft.com/office/drawing/2014/main" id="{7CD69A79-5DBB-4C27-887E-C610571FE0D2}"/>
                </a:ext>
              </a:extLst>
            </p:cNvPr>
            <p:cNvSpPr txBox="1"/>
            <p:nvPr/>
          </p:nvSpPr>
          <p:spPr>
            <a:xfrm>
              <a:off x="7501638" y="964638"/>
              <a:ext cx="1870364" cy="523220"/>
            </a:xfrm>
            <a:prstGeom prst="rect">
              <a:avLst/>
            </a:prstGeom>
            <a:noFill/>
          </p:spPr>
          <p:txBody>
            <a:bodyPr wrap="square" rtlCol="0">
              <a:spAutoFit/>
            </a:bodyPr>
            <a:lstStyle/>
            <a:p>
              <a:pPr algn="ctr">
                <a:spcAft>
                  <a:spcPts val="600"/>
                </a:spcAft>
              </a:pPr>
              <a:r>
                <a:rPr lang="sv-SE" sz="1400" b="1" dirty="0">
                  <a:solidFill>
                    <a:schemeClr val="bg1"/>
                  </a:solidFill>
                </a:rPr>
                <a:t>Informations-säkerhet</a:t>
              </a:r>
            </a:p>
          </p:txBody>
        </p:sp>
      </p:grpSp>
      <p:grpSp>
        <p:nvGrpSpPr>
          <p:cNvPr id="82" name="Grupp 81">
            <a:extLst>
              <a:ext uri="{FF2B5EF4-FFF2-40B4-BE49-F238E27FC236}">
                <a16:creationId xmlns:a16="http://schemas.microsoft.com/office/drawing/2014/main" id="{E10455DE-F8F7-4C53-85D1-73379C6DD74D}"/>
              </a:ext>
            </a:extLst>
          </p:cNvPr>
          <p:cNvGrpSpPr/>
          <p:nvPr/>
        </p:nvGrpSpPr>
        <p:grpSpPr>
          <a:xfrm>
            <a:off x="9724270" y="222820"/>
            <a:ext cx="2179133" cy="2167850"/>
            <a:chOff x="9724270" y="222820"/>
            <a:chExt cx="2179133" cy="2167850"/>
          </a:xfrm>
        </p:grpSpPr>
        <p:grpSp>
          <p:nvGrpSpPr>
            <p:cNvPr id="38" name="Grupp 37">
              <a:extLst>
                <a:ext uri="{FF2B5EF4-FFF2-40B4-BE49-F238E27FC236}">
                  <a16:creationId xmlns:a16="http://schemas.microsoft.com/office/drawing/2014/main" id="{E2F92794-5A88-447B-8DC5-8392178FF479}"/>
                </a:ext>
              </a:extLst>
            </p:cNvPr>
            <p:cNvGrpSpPr/>
            <p:nvPr/>
          </p:nvGrpSpPr>
          <p:grpSpPr>
            <a:xfrm>
              <a:off x="9724270" y="222820"/>
              <a:ext cx="2179133" cy="2167850"/>
              <a:chOff x="406399" y="296333"/>
              <a:chExt cx="1933599" cy="2167850"/>
            </a:xfrm>
            <a:solidFill>
              <a:schemeClr val="bg1"/>
            </a:solidFill>
          </p:grpSpPr>
          <p:sp>
            <p:nvSpPr>
              <p:cNvPr id="39" name="Rektangel 38">
                <a:extLst>
                  <a:ext uri="{FF2B5EF4-FFF2-40B4-BE49-F238E27FC236}">
                    <a16:creationId xmlns:a16="http://schemas.microsoft.com/office/drawing/2014/main" id="{6F05829B-A7BA-45B5-B043-E81D70A56335}"/>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Likbent triangel 39">
                <a:extLst>
                  <a:ext uri="{FF2B5EF4-FFF2-40B4-BE49-F238E27FC236}">
                    <a16:creationId xmlns:a16="http://schemas.microsoft.com/office/drawing/2014/main" id="{AA835FD2-2E07-4D38-83E3-7A1D4190F4F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3" name="Bildobjekt 62">
              <a:extLst>
                <a:ext uri="{FF2B5EF4-FFF2-40B4-BE49-F238E27FC236}">
                  <a16:creationId xmlns:a16="http://schemas.microsoft.com/office/drawing/2014/main" id="{3ABA091A-DA55-47CE-88A9-C8E4BF97094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77904" y="807757"/>
              <a:ext cx="893280" cy="1257010"/>
            </a:xfrm>
            <a:prstGeom prst="rect">
              <a:avLst/>
            </a:prstGeom>
          </p:spPr>
        </p:pic>
        <p:sp>
          <p:nvSpPr>
            <p:cNvPr id="71" name="textruta 70">
              <a:extLst>
                <a:ext uri="{FF2B5EF4-FFF2-40B4-BE49-F238E27FC236}">
                  <a16:creationId xmlns:a16="http://schemas.microsoft.com/office/drawing/2014/main" id="{96875360-7C1E-4928-BBA0-AD49B9450320}"/>
                </a:ext>
              </a:extLst>
            </p:cNvPr>
            <p:cNvSpPr txBox="1"/>
            <p:nvPr/>
          </p:nvSpPr>
          <p:spPr>
            <a:xfrm>
              <a:off x="9878654"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Säkerhetsskydd</a:t>
              </a:r>
            </a:p>
          </p:txBody>
        </p:sp>
      </p:grpSp>
      <p:grpSp>
        <p:nvGrpSpPr>
          <p:cNvPr id="83" name="Grupp 82">
            <a:extLst>
              <a:ext uri="{FF2B5EF4-FFF2-40B4-BE49-F238E27FC236}">
                <a16:creationId xmlns:a16="http://schemas.microsoft.com/office/drawing/2014/main" id="{3CDF1FF9-0F16-4A72-BEAD-ADF9E14FB5FF}"/>
              </a:ext>
            </a:extLst>
          </p:cNvPr>
          <p:cNvGrpSpPr/>
          <p:nvPr/>
        </p:nvGrpSpPr>
        <p:grpSpPr>
          <a:xfrm>
            <a:off x="216203" y="4498487"/>
            <a:ext cx="2179133" cy="2167850"/>
            <a:chOff x="216203" y="4498487"/>
            <a:chExt cx="2179133" cy="2167850"/>
          </a:xfrm>
        </p:grpSpPr>
        <p:grpSp>
          <p:nvGrpSpPr>
            <p:cNvPr id="41" name="Grupp 40">
              <a:extLst>
                <a:ext uri="{FF2B5EF4-FFF2-40B4-BE49-F238E27FC236}">
                  <a16:creationId xmlns:a16="http://schemas.microsoft.com/office/drawing/2014/main" id="{60EB06AB-49D2-43D6-8EF6-8A43BF182BDF}"/>
                </a:ext>
              </a:extLst>
            </p:cNvPr>
            <p:cNvGrpSpPr/>
            <p:nvPr/>
          </p:nvGrpSpPr>
          <p:grpSpPr>
            <a:xfrm flipV="1">
              <a:off x="216203" y="4498487"/>
              <a:ext cx="2179133" cy="2167850"/>
              <a:chOff x="406399" y="296333"/>
              <a:chExt cx="1933599" cy="2167850"/>
            </a:xfrm>
            <a:solidFill>
              <a:schemeClr val="accent4"/>
            </a:solidFill>
          </p:grpSpPr>
          <p:sp>
            <p:nvSpPr>
              <p:cNvPr id="42" name="Rektangel 41">
                <a:extLst>
                  <a:ext uri="{FF2B5EF4-FFF2-40B4-BE49-F238E27FC236}">
                    <a16:creationId xmlns:a16="http://schemas.microsoft.com/office/drawing/2014/main" id="{D993946B-5165-4506-BE8F-99AD40EC8DE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Likbent triangel 42">
                <a:extLst>
                  <a:ext uri="{FF2B5EF4-FFF2-40B4-BE49-F238E27FC236}">
                    <a16:creationId xmlns:a16="http://schemas.microsoft.com/office/drawing/2014/main" id="{7D455CEF-1035-45D5-87ED-EFC98C15AE0F}"/>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2" name="textruta 71">
              <a:extLst>
                <a:ext uri="{FF2B5EF4-FFF2-40B4-BE49-F238E27FC236}">
                  <a16:creationId xmlns:a16="http://schemas.microsoft.com/office/drawing/2014/main" id="{84CE8785-F5DB-46C1-B652-5D23AAE75AB9}"/>
                </a:ext>
              </a:extLst>
            </p:cNvPr>
            <p:cNvSpPr txBox="1"/>
            <p:nvPr/>
          </p:nvSpPr>
          <p:spPr>
            <a:xfrm>
              <a:off x="370587" y="5357486"/>
              <a:ext cx="1870364" cy="523220"/>
            </a:xfrm>
            <a:prstGeom prst="rect">
              <a:avLst/>
            </a:prstGeom>
            <a:noFill/>
          </p:spPr>
          <p:txBody>
            <a:bodyPr wrap="square" rtlCol="0">
              <a:spAutoFit/>
            </a:bodyPr>
            <a:lstStyle/>
            <a:p>
              <a:pPr algn="ctr">
                <a:spcAft>
                  <a:spcPts val="600"/>
                </a:spcAft>
              </a:pPr>
              <a:r>
                <a:rPr lang="sv-SE" sz="1400" b="1" dirty="0">
                  <a:solidFill>
                    <a:schemeClr val="bg1"/>
                  </a:solidFill>
                </a:rPr>
                <a:t>Hantering av händelser</a:t>
              </a:r>
            </a:p>
          </p:txBody>
        </p:sp>
      </p:grpSp>
      <p:grpSp>
        <p:nvGrpSpPr>
          <p:cNvPr id="84" name="Grupp 83">
            <a:extLst>
              <a:ext uri="{FF2B5EF4-FFF2-40B4-BE49-F238E27FC236}">
                <a16:creationId xmlns:a16="http://schemas.microsoft.com/office/drawing/2014/main" id="{12845E4A-235C-4EB4-8E11-5074B55BAE25}"/>
              </a:ext>
            </a:extLst>
          </p:cNvPr>
          <p:cNvGrpSpPr/>
          <p:nvPr/>
        </p:nvGrpSpPr>
        <p:grpSpPr>
          <a:xfrm>
            <a:off x="2593220" y="4498487"/>
            <a:ext cx="2179133" cy="2167850"/>
            <a:chOff x="2593220" y="4498487"/>
            <a:chExt cx="2179133" cy="2167850"/>
          </a:xfrm>
        </p:grpSpPr>
        <p:grpSp>
          <p:nvGrpSpPr>
            <p:cNvPr id="44" name="Grupp 43">
              <a:extLst>
                <a:ext uri="{FF2B5EF4-FFF2-40B4-BE49-F238E27FC236}">
                  <a16:creationId xmlns:a16="http://schemas.microsoft.com/office/drawing/2014/main" id="{8DC0BABB-C9AD-4895-83E7-1C6770C463E5}"/>
                </a:ext>
              </a:extLst>
            </p:cNvPr>
            <p:cNvGrpSpPr/>
            <p:nvPr/>
          </p:nvGrpSpPr>
          <p:grpSpPr>
            <a:xfrm flipV="1">
              <a:off x="2593220" y="4498487"/>
              <a:ext cx="2179133" cy="2167850"/>
              <a:chOff x="406399" y="296333"/>
              <a:chExt cx="1933599" cy="2167850"/>
            </a:xfrm>
            <a:solidFill>
              <a:schemeClr val="bg1"/>
            </a:solidFill>
          </p:grpSpPr>
          <p:sp>
            <p:nvSpPr>
              <p:cNvPr id="45" name="Rektangel 44">
                <a:extLst>
                  <a:ext uri="{FF2B5EF4-FFF2-40B4-BE49-F238E27FC236}">
                    <a16:creationId xmlns:a16="http://schemas.microsoft.com/office/drawing/2014/main" id="{B42BFD3C-D4FE-4BED-9C33-B099102A13A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Likbent triangel 45">
                <a:extLst>
                  <a:ext uri="{FF2B5EF4-FFF2-40B4-BE49-F238E27FC236}">
                    <a16:creationId xmlns:a16="http://schemas.microsoft.com/office/drawing/2014/main" id="{95FFCB60-F457-4C7D-8962-934B0A691E29}"/>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5" name="Bildobjekt 64">
              <a:extLst>
                <a:ext uri="{FF2B5EF4-FFF2-40B4-BE49-F238E27FC236}">
                  <a16:creationId xmlns:a16="http://schemas.microsoft.com/office/drawing/2014/main" id="{E4F53252-792A-46E2-9185-8C30B1D5E8C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41673" y="5315879"/>
              <a:ext cx="1082224" cy="1217502"/>
            </a:xfrm>
            <a:prstGeom prst="rect">
              <a:avLst/>
            </a:prstGeom>
          </p:spPr>
        </p:pic>
        <p:sp>
          <p:nvSpPr>
            <p:cNvPr id="73" name="textruta 72">
              <a:extLst>
                <a:ext uri="{FF2B5EF4-FFF2-40B4-BE49-F238E27FC236}">
                  <a16:creationId xmlns:a16="http://schemas.microsoft.com/office/drawing/2014/main" id="{91673DE1-A945-4B39-92AC-E8C8C8E9DA74}"/>
                </a:ext>
              </a:extLst>
            </p:cNvPr>
            <p:cNvSpPr txBox="1"/>
            <p:nvPr/>
          </p:nvSpPr>
          <p:spPr>
            <a:xfrm>
              <a:off x="2747604" y="4757245"/>
              <a:ext cx="1870364" cy="523220"/>
            </a:xfrm>
            <a:prstGeom prst="rect">
              <a:avLst/>
            </a:prstGeom>
            <a:noFill/>
          </p:spPr>
          <p:txBody>
            <a:bodyPr wrap="square" rtlCol="0">
              <a:spAutoFit/>
            </a:bodyPr>
            <a:lstStyle/>
            <a:p>
              <a:pPr algn="ctr">
                <a:spcAft>
                  <a:spcPts val="600"/>
                </a:spcAft>
              </a:pPr>
              <a:r>
                <a:rPr lang="sv-SE" sz="1400" b="1" dirty="0"/>
                <a:t>Utbildning och övning</a:t>
              </a:r>
            </a:p>
          </p:txBody>
        </p:sp>
      </p:grpSp>
      <p:grpSp>
        <p:nvGrpSpPr>
          <p:cNvPr id="85" name="Grupp 84">
            <a:extLst>
              <a:ext uri="{FF2B5EF4-FFF2-40B4-BE49-F238E27FC236}">
                <a16:creationId xmlns:a16="http://schemas.microsoft.com/office/drawing/2014/main" id="{F80E03C8-7B4F-4589-96E9-6767146C8ED5}"/>
              </a:ext>
            </a:extLst>
          </p:cNvPr>
          <p:cNvGrpSpPr/>
          <p:nvPr/>
        </p:nvGrpSpPr>
        <p:grpSpPr>
          <a:xfrm>
            <a:off x="4970237" y="4498487"/>
            <a:ext cx="2179133" cy="2167850"/>
            <a:chOff x="4970237" y="4498487"/>
            <a:chExt cx="2179133" cy="2167850"/>
          </a:xfrm>
        </p:grpSpPr>
        <p:grpSp>
          <p:nvGrpSpPr>
            <p:cNvPr id="47" name="Grupp 46">
              <a:extLst>
                <a:ext uri="{FF2B5EF4-FFF2-40B4-BE49-F238E27FC236}">
                  <a16:creationId xmlns:a16="http://schemas.microsoft.com/office/drawing/2014/main" id="{AAB73397-1350-4B2A-B51E-462DAAC5A4BA}"/>
                </a:ext>
              </a:extLst>
            </p:cNvPr>
            <p:cNvGrpSpPr/>
            <p:nvPr/>
          </p:nvGrpSpPr>
          <p:grpSpPr>
            <a:xfrm flipV="1">
              <a:off x="4970237" y="4498487"/>
              <a:ext cx="2179133" cy="2167850"/>
              <a:chOff x="406399" y="296333"/>
              <a:chExt cx="1933599" cy="2167850"/>
            </a:xfrm>
            <a:solidFill>
              <a:schemeClr val="accent5"/>
            </a:solidFill>
          </p:grpSpPr>
          <p:sp>
            <p:nvSpPr>
              <p:cNvPr id="48" name="Rektangel 47">
                <a:extLst>
                  <a:ext uri="{FF2B5EF4-FFF2-40B4-BE49-F238E27FC236}">
                    <a16:creationId xmlns:a16="http://schemas.microsoft.com/office/drawing/2014/main" id="{5728CB6A-ED3E-445F-8900-43FDD73F298C}"/>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Likbent triangel 48">
                <a:extLst>
                  <a:ext uri="{FF2B5EF4-FFF2-40B4-BE49-F238E27FC236}">
                    <a16:creationId xmlns:a16="http://schemas.microsoft.com/office/drawing/2014/main" id="{0C94F109-5848-4CF7-A451-A324083622B1}"/>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4" name="textruta 73">
              <a:extLst>
                <a:ext uri="{FF2B5EF4-FFF2-40B4-BE49-F238E27FC236}">
                  <a16:creationId xmlns:a16="http://schemas.microsoft.com/office/drawing/2014/main" id="{C35CE16C-E852-40F7-AFD6-DD2980E02368}"/>
                </a:ext>
              </a:extLst>
            </p:cNvPr>
            <p:cNvSpPr txBox="1"/>
            <p:nvPr/>
          </p:nvSpPr>
          <p:spPr>
            <a:xfrm>
              <a:off x="5124621" y="5479516"/>
              <a:ext cx="1870364" cy="307777"/>
            </a:xfrm>
            <a:prstGeom prst="rect">
              <a:avLst/>
            </a:prstGeom>
            <a:noFill/>
          </p:spPr>
          <p:txBody>
            <a:bodyPr wrap="square" rtlCol="0">
              <a:spAutoFit/>
            </a:bodyPr>
            <a:lstStyle/>
            <a:p>
              <a:pPr algn="ctr">
                <a:spcAft>
                  <a:spcPts val="600"/>
                </a:spcAft>
              </a:pPr>
              <a:r>
                <a:rPr lang="sv-SE" sz="1400" b="1" dirty="0">
                  <a:solidFill>
                    <a:schemeClr val="bg1"/>
                  </a:solidFill>
                </a:rPr>
                <a:t>Civilt försvar</a:t>
              </a:r>
            </a:p>
          </p:txBody>
        </p:sp>
      </p:grpSp>
      <p:grpSp>
        <p:nvGrpSpPr>
          <p:cNvPr id="86" name="Grupp 85">
            <a:extLst>
              <a:ext uri="{FF2B5EF4-FFF2-40B4-BE49-F238E27FC236}">
                <a16:creationId xmlns:a16="http://schemas.microsoft.com/office/drawing/2014/main" id="{3BD7E9A6-51D4-46B8-B681-3F9A44E5F765}"/>
              </a:ext>
            </a:extLst>
          </p:cNvPr>
          <p:cNvGrpSpPr/>
          <p:nvPr/>
        </p:nvGrpSpPr>
        <p:grpSpPr>
          <a:xfrm>
            <a:off x="7347254" y="4498487"/>
            <a:ext cx="2179133" cy="2167850"/>
            <a:chOff x="7347254" y="4498487"/>
            <a:chExt cx="2179133" cy="2167850"/>
          </a:xfrm>
        </p:grpSpPr>
        <p:grpSp>
          <p:nvGrpSpPr>
            <p:cNvPr id="50" name="Grupp 49">
              <a:extLst>
                <a:ext uri="{FF2B5EF4-FFF2-40B4-BE49-F238E27FC236}">
                  <a16:creationId xmlns:a16="http://schemas.microsoft.com/office/drawing/2014/main" id="{46A9BF3F-20DA-4B24-BAA0-563205E953B2}"/>
                </a:ext>
              </a:extLst>
            </p:cNvPr>
            <p:cNvGrpSpPr/>
            <p:nvPr/>
          </p:nvGrpSpPr>
          <p:grpSpPr>
            <a:xfrm flipV="1">
              <a:off x="7347254" y="4498487"/>
              <a:ext cx="2179133" cy="2167850"/>
              <a:chOff x="406399" y="296333"/>
              <a:chExt cx="1933599" cy="2167850"/>
            </a:xfrm>
            <a:solidFill>
              <a:schemeClr val="bg1"/>
            </a:solidFill>
          </p:grpSpPr>
          <p:sp>
            <p:nvSpPr>
              <p:cNvPr id="51" name="Rektangel 50">
                <a:extLst>
                  <a:ext uri="{FF2B5EF4-FFF2-40B4-BE49-F238E27FC236}">
                    <a16:creationId xmlns:a16="http://schemas.microsoft.com/office/drawing/2014/main" id="{6E8653E7-A50D-4990-A754-FC6BF31B6B07}"/>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CFEAB715-96C6-491F-B0B2-74E1D38A25C5}"/>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5" name="textruta 74">
              <a:extLst>
                <a:ext uri="{FF2B5EF4-FFF2-40B4-BE49-F238E27FC236}">
                  <a16:creationId xmlns:a16="http://schemas.microsoft.com/office/drawing/2014/main" id="{F207335D-F022-4E81-AD07-53B96067125F}"/>
                </a:ext>
              </a:extLst>
            </p:cNvPr>
            <p:cNvSpPr txBox="1"/>
            <p:nvPr/>
          </p:nvSpPr>
          <p:spPr>
            <a:xfrm>
              <a:off x="7501638" y="5357486"/>
              <a:ext cx="1870364" cy="523220"/>
            </a:xfrm>
            <a:prstGeom prst="rect">
              <a:avLst/>
            </a:prstGeom>
            <a:noFill/>
          </p:spPr>
          <p:txBody>
            <a:bodyPr wrap="square" rtlCol="0">
              <a:spAutoFit/>
            </a:bodyPr>
            <a:lstStyle/>
            <a:p>
              <a:pPr algn="ctr">
                <a:spcAft>
                  <a:spcPts val="600"/>
                </a:spcAft>
              </a:pPr>
              <a:r>
                <a:rPr lang="sv-SE" sz="1400" b="1" dirty="0"/>
                <a:t>Krigsorganisation och krigsplacering</a:t>
              </a:r>
            </a:p>
          </p:txBody>
        </p:sp>
      </p:grpSp>
      <p:grpSp>
        <p:nvGrpSpPr>
          <p:cNvPr id="87" name="Grupp 86">
            <a:extLst>
              <a:ext uri="{FF2B5EF4-FFF2-40B4-BE49-F238E27FC236}">
                <a16:creationId xmlns:a16="http://schemas.microsoft.com/office/drawing/2014/main" id="{40330658-DFC6-4CBC-96E1-1632CC4BAD36}"/>
              </a:ext>
            </a:extLst>
          </p:cNvPr>
          <p:cNvGrpSpPr/>
          <p:nvPr/>
        </p:nvGrpSpPr>
        <p:grpSpPr>
          <a:xfrm>
            <a:off x="9724270" y="4498487"/>
            <a:ext cx="2179133" cy="2167850"/>
            <a:chOff x="9724270" y="4498487"/>
            <a:chExt cx="2179133" cy="2167850"/>
          </a:xfrm>
        </p:grpSpPr>
        <p:grpSp>
          <p:nvGrpSpPr>
            <p:cNvPr id="53" name="Grupp 52">
              <a:extLst>
                <a:ext uri="{FF2B5EF4-FFF2-40B4-BE49-F238E27FC236}">
                  <a16:creationId xmlns:a16="http://schemas.microsoft.com/office/drawing/2014/main" id="{55876E3E-27A6-4B20-9C87-828B298734D6}"/>
                </a:ext>
              </a:extLst>
            </p:cNvPr>
            <p:cNvGrpSpPr/>
            <p:nvPr/>
          </p:nvGrpSpPr>
          <p:grpSpPr>
            <a:xfrm flipV="1">
              <a:off x="9724270" y="4498487"/>
              <a:ext cx="2179133" cy="2167850"/>
              <a:chOff x="406399" y="296333"/>
              <a:chExt cx="1933599" cy="2167850"/>
            </a:xfrm>
            <a:solidFill>
              <a:schemeClr val="accent6"/>
            </a:solidFill>
          </p:grpSpPr>
          <p:sp>
            <p:nvSpPr>
              <p:cNvPr id="54" name="Rektangel 53">
                <a:extLst>
                  <a:ext uri="{FF2B5EF4-FFF2-40B4-BE49-F238E27FC236}">
                    <a16:creationId xmlns:a16="http://schemas.microsoft.com/office/drawing/2014/main" id="{7424C156-29E9-4C1C-AE8D-4A999B0A91F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Likbent triangel 54">
                <a:extLst>
                  <a:ext uri="{FF2B5EF4-FFF2-40B4-BE49-F238E27FC236}">
                    <a16:creationId xmlns:a16="http://schemas.microsoft.com/office/drawing/2014/main" id="{2484E7BE-69C3-4E4A-8213-2313AD4A72B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7" name="Bildobjekt 56">
              <a:extLst>
                <a:ext uri="{FF2B5EF4-FFF2-40B4-BE49-F238E27FC236}">
                  <a16:creationId xmlns:a16="http://schemas.microsoft.com/office/drawing/2014/main" id="{84B1B8F2-7E69-4A30-88F4-1084E846BBE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974682" y="5633211"/>
              <a:ext cx="1662261" cy="388055"/>
            </a:xfrm>
            <a:prstGeom prst="rect">
              <a:avLst/>
            </a:prstGeom>
          </p:spPr>
        </p:pic>
        <p:sp>
          <p:nvSpPr>
            <p:cNvPr id="76" name="textruta 75">
              <a:extLst>
                <a:ext uri="{FF2B5EF4-FFF2-40B4-BE49-F238E27FC236}">
                  <a16:creationId xmlns:a16="http://schemas.microsoft.com/office/drawing/2014/main" id="{BD6F95BD-4AD3-4477-81C1-1EA6D8C6C4AD}"/>
                </a:ext>
              </a:extLst>
            </p:cNvPr>
            <p:cNvSpPr txBox="1"/>
            <p:nvPr/>
          </p:nvSpPr>
          <p:spPr>
            <a:xfrm>
              <a:off x="9878654" y="5235416"/>
              <a:ext cx="1903846" cy="307777"/>
            </a:xfrm>
            <a:prstGeom prst="rect">
              <a:avLst/>
            </a:prstGeom>
            <a:noFill/>
          </p:spPr>
          <p:txBody>
            <a:bodyPr wrap="square" rtlCol="0">
              <a:spAutoFit/>
            </a:bodyPr>
            <a:lstStyle/>
            <a:p>
              <a:pPr algn="ctr">
                <a:spcAft>
                  <a:spcPts val="600"/>
                </a:spcAft>
              </a:pPr>
              <a:r>
                <a:rPr lang="sv-SE" sz="1400" b="1" dirty="0"/>
                <a:t>Upphandling</a:t>
              </a:r>
            </a:p>
          </p:txBody>
        </p:sp>
      </p:grpSp>
    </p:spTree>
    <p:extLst>
      <p:ext uri="{BB962C8B-B14F-4D97-AF65-F5344CB8AC3E}">
        <p14:creationId xmlns:p14="http://schemas.microsoft.com/office/powerpoint/2010/main" val="1122001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1250"/>
                                        <p:tgtEl>
                                          <p:spTgt spid="88"/>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fade">
                                      <p:cBhvr>
                                        <p:cTn id="20" dur="1000"/>
                                        <p:tgtEl>
                                          <p:spTgt spid="7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1000"/>
                                        <p:tgtEl>
                                          <p:spTgt spid="7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0"/>
                                        </p:tgtEl>
                                        <p:attrNameLst>
                                          <p:attrName>style.visibility</p:attrName>
                                        </p:attrNameLst>
                                      </p:cBhvr>
                                      <p:to>
                                        <p:strVal val="visible"/>
                                      </p:to>
                                    </p:set>
                                    <p:animEffect transition="in" filter="fade">
                                      <p:cBhvr>
                                        <p:cTn id="30" dur="1000"/>
                                        <p:tgtEl>
                                          <p:spTgt spid="8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1"/>
                                        </p:tgtEl>
                                        <p:attrNameLst>
                                          <p:attrName>style.visibility</p:attrName>
                                        </p:attrNameLst>
                                      </p:cBhvr>
                                      <p:to>
                                        <p:strVal val="visible"/>
                                      </p:to>
                                    </p:set>
                                    <p:animEffect transition="in" filter="fade">
                                      <p:cBhvr>
                                        <p:cTn id="35" dur="1000"/>
                                        <p:tgtEl>
                                          <p:spTgt spid="8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2"/>
                                        </p:tgtEl>
                                        <p:attrNameLst>
                                          <p:attrName>style.visibility</p:attrName>
                                        </p:attrNameLst>
                                      </p:cBhvr>
                                      <p:to>
                                        <p:strVal val="visible"/>
                                      </p:to>
                                    </p:set>
                                    <p:animEffect transition="in" filter="fade">
                                      <p:cBhvr>
                                        <p:cTn id="40" dur="1000"/>
                                        <p:tgtEl>
                                          <p:spTgt spid="8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3"/>
                                        </p:tgtEl>
                                        <p:attrNameLst>
                                          <p:attrName>style.visibility</p:attrName>
                                        </p:attrNameLst>
                                      </p:cBhvr>
                                      <p:to>
                                        <p:strVal val="visible"/>
                                      </p:to>
                                    </p:set>
                                    <p:animEffect transition="in" filter="fade">
                                      <p:cBhvr>
                                        <p:cTn id="45" dur="1000"/>
                                        <p:tgtEl>
                                          <p:spTgt spid="8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fade">
                                      <p:cBhvr>
                                        <p:cTn id="50" dur="1000"/>
                                        <p:tgtEl>
                                          <p:spTgt spid="8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85"/>
                                        </p:tgtEl>
                                        <p:attrNameLst>
                                          <p:attrName>style.visibility</p:attrName>
                                        </p:attrNameLst>
                                      </p:cBhvr>
                                      <p:to>
                                        <p:strVal val="visible"/>
                                      </p:to>
                                    </p:set>
                                    <p:animEffect transition="in" filter="fade">
                                      <p:cBhvr>
                                        <p:cTn id="55" dur="1000"/>
                                        <p:tgtEl>
                                          <p:spTgt spid="8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86"/>
                                        </p:tgtEl>
                                        <p:attrNameLst>
                                          <p:attrName>style.visibility</p:attrName>
                                        </p:attrNameLst>
                                      </p:cBhvr>
                                      <p:to>
                                        <p:strVal val="visible"/>
                                      </p:to>
                                    </p:set>
                                    <p:animEffect transition="in" filter="fade">
                                      <p:cBhvr>
                                        <p:cTn id="60" dur="1000"/>
                                        <p:tgtEl>
                                          <p:spTgt spid="8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upp 77">
            <a:extLst>
              <a:ext uri="{FF2B5EF4-FFF2-40B4-BE49-F238E27FC236}">
                <a16:creationId xmlns:a16="http://schemas.microsoft.com/office/drawing/2014/main" id="{1ADB74FB-7BA9-48C7-BECB-21153A901AD1}"/>
              </a:ext>
            </a:extLst>
          </p:cNvPr>
          <p:cNvGrpSpPr/>
          <p:nvPr/>
        </p:nvGrpSpPr>
        <p:grpSpPr>
          <a:xfrm>
            <a:off x="216203" y="222820"/>
            <a:ext cx="2179133" cy="2167850"/>
            <a:chOff x="216203" y="222820"/>
            <a:chExt cx="2179133" cy="2167850"/>
          </a:xfrm>
        </p:grpSpPr>
        <p:grpSp>
          <p:nvGrpSpPr>
            <p:cNvPr id="13" name="Grupp 12">
              <a:extLst>
                <a:ext uri="{FF2B5EF4-FFF2-40B4-BE49-F238E27FC236}">
                  <a16:creationId xmlns:a16="http://schemas.microsoft.com/office/drawing/2014/main" id="{CA1C7B6B-6395-4DF1-AEE7-FEDB6A54C392}"/>
                </a:ext>
              </a:extLst>
            </p:cNvPr>
            <p:cNvGrpSpPr/>
            <p:nvPr/>
          </p:nvGrpSpPr>
          <p:grpSpPr>
            <a:xfrm>
              <a:off x="216203" y="222820"/>
              <a:ext cx="2179133" cy="2167850"/>
              <a:chOff x="406399" y="296333"/>
              <a:chExt cx="1933599" cy="2167850"/>
            </a:xfrm>
            <a:solidFill>
              <a:schemeClr val="bg1"/>
            </a:solidFill>
          </p:grpSpPr>
          <p:sp>
            <p:nvSpPr>
              <p:cNvPr id="11" name="Rektangel 10">
                <a:extLst>
                  <a:ext uri="{FF2B5EF4-FFF2-40B4-BE49-F238E27FC236}">
                    <a16:creationId xmlns:a16="http://schemas.microsoft.com/office/drawing/2014/main" id="{80DC616D-B702-4A7E-8C8F-A243690A5FC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a:extLst>
                  <a:ext uri="{FF2B5EF4-FFF2-40B4-BE49-F238E27FC236}">
                    <a16:creationId xmlns:a16="http://schemas.microsoft.com/office/drawing/2014/main" id="{179D370B-1E97-42F7-B839-AE008517DB76}"/>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9" name="Bildobjekt 58">
              <a:extLst>
                <a:ext uri="{FF2B5EF4-FFF2-40B4-BE49-F238E27FC236}">
                  <a16:creationId xmlns:a16="http://schemas.microsoft.com/office/drawing/2014/main" id="{903296A9-5155-4DBE-8C75-9D6AC9870919}"/>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774582" y="1194457"/>
              <a:ext cx="1062371" cy="900781"/>
            </a:xfrm>
            <a:prstGeom prst="rect">
              <a:avLst/>
            </a:prstGeom>
          </p:spPr>
        </p:pic>
        <p:sp>
          <p:nvSpPr>
            <p:cNvPr id="66" name="textruta 65">
              <a:extLst>
                <a:ext uri="{FF2B5EF4-FFF2-40B4-BE49-F238E27FC236}">
                  <a16:creationId xmlns:a16="http://schemas.microsoft.com/office/drawing/2014/main" id="{2F08A45A-E1A4-4BE4-8C96-7C1EF5733805}"/>
                </a:ext>
              </a:extLst>
            </p:cNvPr>
            <p:cNvSpPr txBox="1"/>
            <p:nvPr/>
          </p:nvSpPr>
          <p:spPr>
            <a:xfrm>
              <a:off x="370587" y="409962"/>
              <a:ext cx="1870364" cy="738664"/>
            </a:xfrm>
            <a:prstGeom prst="rect">
              <a:avLst/>
            </a:prstGeom>
            <a:noFill/>
          </p:spPr>
          <p:txBody>
            <a:bodyPr wrap="square" rtlCol="0">
              <a:spAutoFit/>
            </a:bodyPr>
            <a:lstStyle/>
            <a:p>
              <a:pPr algn="ctr">
                <a:spcAft>
                  <a:spcPts val="600"/>
                </a:spcAft>
              </a:pPr>
              <a:r>
                <a:rPr lang="sv-SE" sz="1400" b="1" dirty="0"/>
                <a:t>Identifiering av samhällsviktiga verksamheter</a:t>
              </a:r>
            </a:p>
          </p:txBody>
        </p:sp>
      </p:grpSp>
      <p:grpSp>
        <p:nvGrpSpPr>
          <p:cNvPr id="92" name="Grupp 91">
            <a:extLst>
              <a:ext uri="{FF2B5EF4-FFF2-40B4-BE49-F238E27FC236}">
                <a16:creationId xmlns:a16="http://schemas.microsoft.com/office/drawing/2014/main" id="{11EED9DC-9FCA-420C-8558-F91C5B5B1A9D}"/>
              </a:ext>
            </a:extLst>
          </p:cNvPr>
          <p:cNvGrpSpPr/>
          <p:nvPr/>
        </p:nvGrpSpPr>
        <p:grpSpPr>
          <a:xfrm>
            <a:off x="216203" y="239095"/>
            <a:ext cx="2179133" cy="2167850"/>
            <a:chOff x="216203" y="222820"/>
            <a:chExt cx="2179133" cy="2167850"/>
          </a:xfrm>
        </p:grpSpPr>
        <p:grpSp>
          <p:nvGrpSpPr>
            <p:cNvPr id="93" name="Grupp 92">
              <a:extLst>
                <a:ext uri="{FF2B5EF4-FFF2-40B4-BE49-F238E27FC236}">
                  <a16:creationId xmlns:a16="http://schemas.microsoft.com/office/drawing/2014/main" id="{1B9AB794-1A94-474A-AF8A-14C4C6A3FF59}"/>
                </a:ext>
              </a:extLst>
            </p:cNvPr>
            <p:cNvGrpSpPr/>
            <p:nvPr/>
          </p:nvGrpSpPr>
          <p:grpSpPr>
            <a:xfrm>
              <a:off x="216203" y="222820"/>
              <a:ext cx="2179133" cy="2167850"/>
              <a:chOff x="406399" y="296333"/>
              <a:chExt cx="1933599" cy="2167850"/>
            </a:xfrm>
            <a:solidFill>
              <a:schemeClr val="bg1"/>
            </a:solidFill>
          </p:grpSpPr>
          <p:sp>
            <p:nvSpPr>
              <p:cNvPr id="96" name="Rektangel 95">
                <a:extLst>
                  <a:ext uri="{FF2B5EF4-FFF2-40B4-BE49-F238E27FC236}">
                    <a16:creationId xmlns:a16="http://schemas.microsoft.com/office/drawing/2014/main" id="{8E1AC3D6-8800-43E3-9D33-6062D9DC2B7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7" name="Likbent triangel 96">
                <a:extLst>
                  <a:ext uri="{FF2B5EF4-FFF2-40B4-BE49-F238E27FC236}">
                    <a16:creationId xmlns:a16="http://schemas.microsoft.com/office/drawing/2014/main" id="{46A0F0B4-8B69-4CCB-962D-C3CC90995DA8}"/>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94" name="Bildobjekt 93">
              <a:extLst>
                <a:ext uri="{FF2B5EF4-FFF2-40B4-BE49-F238E27FC236}">
                  <a16:creationId xmlns:a16="http://schemas.microsoft.com/office/drawing/2014/main" id="{71C7B6B9-92F8-42B3-B0EE-11D492AEDC70}"/>
                </a:ext>
              </a:extLst>
            </p:cNvPr>
            <p:cNvPicPr>
              <a:picLocks noChangeAspect="1"/>
            </p:cNvPicPr>
            <p:nvPr/>
          </p:nvPicPr>
          <p:blipFill>
            <a:blip r:embed="rId4" cstate="hqprint">
              <a:extLst>
                <a:ext uri="{28A0092B-C50C-407E-A947-70E740481C1C}">
                  <a14:useLocalDpi xmlns:a14="http://schemas.microsoft.com/office/drawing/2010/main" val="0"/>
                </a:ext>
              </a:extLst>
            </a:blip>
            <a:srcRect/>
            <a:stretch/>
          </p:blipFill>
          <p:spPr>
            <a:xfrm>
              <a:off x="1477286" y="1556642"/>
              <a:ext cx="736888" cy="624805"/>
            </a:xfrm>
            <a:prstGeom prst="rect">
              <a:avLst/>
            </a:prstGeom>
          </p:spPr>
        </p:pic>
        <p:sp>
          <p:nvSpPr>
            <p:cNvPr id="95" name="textruta 94">
              <a:extLst>
                <a:ext uri="{FF2B5EF4-FFF2-40B4-BE49-F238E27FC236}">
                  <a16:creationId xmlns:a16="http://schemas.microsoft.com/office/drawing/2014/main" id="{37E701AF-9A79-4FBC-8EDA-1FEC72489E27}"/>
                </a:ext>
              </a:extLst>
            </p:cNvPr>
            <p:cNvSpPr txBox="1"/>
            <p:nvPr/>
          </p:nvSpPr>
          <p:spPr>
            <a:xfrm>
              <a:off x="370587" y="409961"/>
              <a:ext cx="1870364" cy="1769716"/>
            </a:xfrm>
            <a:prstGeom prst="rect">
              <a:avLst/>
            </a:prstGeom>
            <a:noFill/>
          </p:spPr>
          <p:txBody>
            <a:bodyPr wrap="square" rtlCol="0">
              <a:spAutoFit/>
            </a:bodyPr>
            <a:lstStyle/>
            <a:p>
              <a:pPr>
                <a:spcAft>
                  <a:spcPts val="600"/>
                </a:spcAft>
              </a:pPr>
              <a:r>
                <a:rPr lang="sv-SE" sz="800" b="1" dirty="0"/>
                <a:t>Identifiering av samhällsviktiga verksamheter</a:t>
              </a:r>
            </a:p>
            <a:p>
              <a:r>
                <a:rPr lang="sv-SE" sz="800" dirty="0">
                  <a:ea typeface="Calibri" panose="020F0502020204030204" pitchFamily="34" charset="0"/>
                  <a:cs typeface="Times New Roman" panose="02020603050405020304" pitchFamily="18" charset="0"/>
                </a:rPr>
                <a:t>Genom att identifiera samhällsviktiga verksamheter får ni kunskap om vilken verksamhet som är viktig samt bör prioriteras och skyddas. Detta är en förutsättning och ingång till arbetet med Kontinuitetshantering och gynnar även de </a:t>
              </a:r>
            </a:p>
            <a:p>
              <a:r>
                <a:rPr lang="sv-SE" sz="800" dirty="0">
                  <a:ea typeface="Calibri" panose="020F0502020204030204" pitchFamily="34" charset="0"/>
                  <a:cs typeface="Times New Roman" panose="02020603050405020304" pitchFamily="18" charset="0"/>
                </a:rPr>
                <a:t>andra områdena </a:t>
              </a:r>
            </a:p>
            <a:p>
              <a:r>
                <a:rPr lang="sv-SE" sz="800" dirty="0">
                  <a:ea typeface="Calibri" panose="020F0502020204030204" pitchFamily="34" charset="0"/>
                  <a:cs typeface="Times New Roman" panose="02020603050405020304" pitchFamily="18" charset="0"/>
                </a:rPr>
                <a:t>som nämns i </a:t>
              </a:r>
            </a:p>
            <a:p>
              <a:r>
                <a:rPr lang="sv-SE" sz="800" dirty="0">
                  <a:ea typeface="Calibri" panose="020F0502020204030204" pitchFamily="34" charset="0"/>
                  <a:cs typeface="Times New Roman" panose="02020603050405020304" pitchFamily="18" charset="0"/>
                </a:rPr>
                <a:t>detta exempel. </a:t>
              </a:r>
              <a:endParaRPr lang="sv-SE" sz="800" b="1" dirty="0"/>
            </a:p>
            <a:p>
              <a:endParaRPr lang="sv-SE" sz="800" dirty="0"/>
            </a:p>
          </p:txBody>
        </p:sp>
      </p:grpSp>
      <p:grpSp>
        <p:nvGrpSpPr>
          <p:cNvPr id="88" name="Grupp 87">
            <a:extLst>
              <a:ext uri="{FF2B5EF4-FFF2-40B4-BE49-F238E27FC236}">
                <a16:creationId xmlns:a16="http://schemas.microsoft.com/office/drawing/2014/main" id="{C097F46D-E8C6-44D4-8053-5034301EF1DB}"/>
              </a:ext>
            </a:extLst>
          </p:cNvPr>
          <p:cNvGrpSpPr/>
          <p:nvPr/>
        </p:nvGrpSpPr>
        <p:grpSpPr>
          <a:xfrm>
            <a:off x="0" y="2612120"/>
            <a:ext cx="12192000" cy="1633759"/>
            <a:chOff x="0" y="2612120"/>
            <a:chExt cx="12192000" cy="1633759"/>
          </a:xfrm>
        </p:grpSpPr>
        <p:sp>
          <p:nvSpPr>
            <p:cNvPr id="5" name="Rektangel 4">
              <a:extLst>
                <a:ext uri="{FF2B5EF4-FFF2-40B4-BE49-F238E27FC236}">
                  <a16:creationId xmlns:a16="http://schemas.microsoft.com/office/drawing/2014/main" id="{40FC7322-52E5-43FC-828C-730F8AB25323}"/>
                </a:ext>
              </a:extLst>
            </p:cNvPr>
            <p:cNvSpPr/>
            <p:nvPr/>
          </p:nvSpPr>
          <p:spPr>
            <a:xfrm>
              <a:off x="0" y="2612120"/>
              <a:ext cx="12192000" cy="1633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226B354-4C80-413E-8461-D8FD798799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3030" y="2869536"/>
              <a:ext cx="2304246" cy="1219263"/>
            </a:xfrm>
            <a:prstGeom prst="rect">
              <a:avLst/>
            </a:prstGeom>
          </p:spPr>
        </p:pic>
        <p:pic>
          <p:nvPicPr>
            <p:cNvPr id="10" name="Bildobjekt 9">
              <a:extLst>
                <a:ext uri="{FF2B5EF4-FFF2-40B4-BE49-F238E27FC236}">
                  <a16:creationId xmlns:a16="http://schemas.microsoft.com/office/drawing/2014/main" id="{7CB552AE-2C42-4DF7-8EEC-42BD38F02A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42233" y="3009048"/>
              <a:ext cx="2061170" cy="965231"/>
            </a:xfrm>
            <a:prstGeom prst="rect">
              <a:avLst/>
            </a:prstGeom>
          </p:spPr>
        </p:pic>
      </p:grpSp>
      <p:sp>
        <p:nvSpPr>
          <p:cNvPr id="4" name="Rubrik 3">
            <a:extLst>
              <a:ext uri="{FF2B5EF4-FFF2-40B4-BE49-F238E27FC236}">
                <a16:creationId xmlns:a16="http://schemas.microsoft.com/office/drawing/2014/main" id="{F34FDAE4-A4E3-4F9F-B843-814F4C5427B5}"/>
              </a:ext>
            </a:extLst>
          </p:cNvPr>
          <p:cNvSpPr>
            <a:spLocks noGrp="1"/>
          </p:cNvSpPr>
          <p:nvPr>
            <p:ph type="title"/>
          </p:nvPr>
        </p:nvSpPr>
        <p:spPr>
          <a:xfrm>
            <a:off x="2790305" y="3016043"/>
            <a:ext cx="6611390" cy="369386"/>
          </a:xfrm>
        </p:spPr>
        <p:txBody>
          <a:bodyPr/>
          <a:lstStyle/>
          <a:p>
            <a:pPr algn="ctr"/>
            <a:r>
              <a:rPr lang="sv-SE" sz="1800" dirty="0"/>
              <a:t>Kontinuitetshantering inom samhällsviktig verksamhet </a:t>
            </a:r>
          </a:p>
        </p:txBody>
      </p:sp>
      <p:sp>
        <p:nvSpPr>
          <p:cNvPr id="6" name="textruta 5">
            <a:extLst>
              <a:ext uri="{FF2B5EF4-FFF2-40B4-BE49-F238E27FC236}">
                <a16:creationId xmlns:a16="http://schemas.microsoft.com/office/drawing/2014/main" id="{9EC4DB7D-70FB-4F29-86CD-E85E5CE5ECEA}"/>
              </a:ext>
            </a:extLst>
          </p:cNvPr>
          <p:cNvSpPr txBox="1"/>
          <p:nvPr/>
        </p:nvSpPr>
        <p:spPr>
          <a:xfrm>
            <a:off x="2446868" y="3402838"/>
            <a:ext cx="7298266" cy="461665"/>
          </a:xfrm>
          <a:prstGeom prst="rect">
            <a:avLst/>
          </a:prstGeom>
          <a:noFill/>
        </p:spPr>
        <p:txBody>
          <a:bodyPr wrap="square" rtlCol="0">
            <a:spAutoFit/>
          </a:bodyPr>
          <a:lstStyle/>
          <a:p>
            <a:pPr algn="ctr"/>
            <a:r>
              <a:rPr lang="sv-SE" sz="1200" dirty="0"/>
              <a:t>Genom att kartlägga, analysera och vidta åtgärder för att kunna upprätthålla vår samhällsviktiga verksamhet oavsett typ av störning, skapar vi tillsammans ett motståndskraftigt samhälle.</a:t>
            </a:r>
          </a:p>
        </p:txBody>
      </p:sp>
      <p:grpSp>
        <p:nvGrpSpPr>
          <p:cNvPr id="79" name="Grupp 78">
            <a:extLst>
              <a:ext uri="{FF2B5EF4-FFF2-40B4-BE49-F238E27FC236}">
                <a16:creationId xmlns:a16="http://schemas.microsoft.com/office/drawing/2014/main" id="{38E4A667-CBE5-49C0-8660-27D98037C2AA}"/>
              </a:ext>
            </a:extLst>
          </p:cNvPr>
          <p:cNvGrpSpPr/>
          <p:nvPr/>
        </p:nvGrpSpPr>
        <p:grpSpPr>
          <a:xfrm>
            <a:off x="2593220" y="222820"/>
            <a:ext cx="2179133" cy="2167850"/>
            <a:chOff x="2593220" y="222820"/>
            <a:chExt cx="2179133" cy="2167850"/>
          </a:xfrm>
        </p:grpSpPr>
        <p:grpSp>
          <p:nvGrpSpPr>
            <p:cNvPr id="29" name="Grupp 28">
              <a:extLst>
                <a:ext uri="{FF2B5EF4-FFF2-40B4-BE49-F238E27FC236}">
                  <a16:creationId xmlns:a16="http://schemas.microsoft.com/office/drawing/2014/main" id="{0DEE8C01-41FC-4F9E-8E7A-189303DBDD2A}"/>
                </a:ext>
              </a:extLst>
            </p:cNvPr>
            <p:cNvGrpSpPr/>
            <p:nvPr/>
          </p:nvGrpSpPr>
          <p:grpSpPr>
            <a:xfrm>
              <a:off x="2593220" y="222820"/>
              <a:ext cx="2179133" cy="2167850"/>
              <a:chOff x="406399" y="296333"/>
              <a:chExt cx="1933599" cy="2167850"/>
            </a:xfrm>
            <a:solidFill>
              <a:schemeClr val="accent2"/>
            </a:solidFill>
          </p:grpSpPr>
          <p:sp>
            <p:nvSpPr>
              <p:cNvPr id="30" name="Rektangel 29">
                <a:extLst>
                  <a:ext uri="{FF2B5EF4-FFF2-40B4-BE49-F238E27FC236}">
                    <a16:creationId xmlns:a16="http://schemas.microsoft.com/office/drawing/2014/main" id="{DFB079B8-7713-41B3-A6FA-191DC6D8A621}"/>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Likbent triangel 30">
                <a:extLst>
                  <a:ext uri="{FF2B5EF4-FFF2-40B4-BE49-F238E27FC236}">
                    <a16:creationId xmlns:a16="http://schemas.microsoft.com/office/drawing/2014/main" id="{D399CF5F-617B-4033-8654-9702A04DFCCD}"/>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68" name="textruta 67">
              <a:extLst>
                <a:ext uri="{FF2B5EF4-FFF2-40B4-BE49-F238E27FC236}">
                  <a16:creationId xmlns:a16="http://schemas.microsoft.com/office/drawing/2014/main" id="{EA3BAC9E-247B-4EC5-8D34-EB7BF8633D20}"/>
                </a:ext>
              </a:extLst>
            </p:cNvPr>
            <p:cNvSpPr txBox="1"/>
            <p:nvPr/>
          </p:nvSpPr>
          <p:spPr>
            <a:xfrm>
              <a:off x="2747604" y="822728"/>
              <a:ext cx="1870364" cy="738664"/>
            </a:xfrm>
            <a:prstGeom prst="rect">
              <a:avLst/>
            </a:prstGeom>
            <a:noFill/>
          </p:spPr>
          <p:txBody>
            <a:bodyPr wrap="square" rtlCol="0">
              <a:spAutoFit/>
            </a:bodyPr>
            <a:lstStyle/>
            <a:p>
              <a:pPr algn="ctr">
                <a:spcAft>
                  <a:spcPts val="600"/>
                </a:spcAft>
              </a:pPr>
              <a:r>
                <a:rPr lang="sv-SE" sz="1400" b="1" dirty="0">
                  <a:solidFill>
                    <a:schemeClr val="bg1"/>
                  </a:solidFill>
                </a:rPr>
                <a:t>Risk- och </a:t>
              </a:r>
              <a:br>
                <a:rPr lang="sv-SE" sz="1400" b="1" dirty="0">
                  <a:solidFill>
                    <a:schemeClr val="bg1"/>
                  </a:solidFill>
                </a:rPr>
              </a:br>
              <a:r>
                <a:rPr lang="sv-SE" sz="1400" b="1" dirty="0">
                  <a:solidFill>
                    <a:schemeClr val="bg1"/>
                  </a:solidFill>
                </a:rPr>
                <a:t>sårbarhetsanalyser (RSA)</a:t>
              </a:r>
            </a:p>
          </p:txBody>
        </p:sp>
      </p:grpSp>
      <p:grpSp>
        <p:nvGrpSpPr>
          <p:cNvPr id="80" name="Grupp 79">
            <a:extLst>
              <a:ext uri="{FF2B5EF4-FFF2-40B4-BE49-F238E27FC236}">
                <a16:creationId xmlns:a16="http://schemas.microsoft.com/office/drawing/2014/main" id="{45F3F1CA-85DA-4028-A70B-B08B0C434D8F}"/>
              </a:ext>
            </a:extLst>
          </p:cNvPr>
          <p:cNvGrpSpPr/>
          <p:nvPr/>
        </p:nvGrpSpPr>
        <p:grpSpPr>
          <a:xfrm>
            <a:off x="4970237" y="222820"/>
            <a:ext cx="2179133" cy="2167850"/>
            <a:chOff x="4970237" y="222820"/>
            <a:chExt cx="2179133" cy="2167850"/>
          </a:xfrm>
        </p:grpSpPr>
        <p:grpSp>
          <p:nvGrpSpPr>
            <p:cNvPr id="32" name="Grupp 31">
              <a:extLst>
                <a:ext uri="{FF2B5EF4-FFF2-40B4-BE49-F238E27FC236}">
                  <a16:creationId xmlns:a16="http://schemas.microsoft.com/office/drawing/2014/main" id="{1BA7D559-5EAC-4C51-960B-3D811FBCFEC6}"/>
                </a:ext>
              </a:extLst>
            </p:cNvPr>
            <p:cNvGrpSpPr/>
            <p:nvPr/>
          </p:nvGrpSpPr>
          <p:grpSpPr>
            <a:xfrm>
              <a:off x="4970237" y="222820"/>
              <a:ext cx="2179133" cy="2167850"/>
              <a:chOff x="406399" y="296333"/>
              <a:chExt cx="1933599" cy="2167850"/>
            </a:xfrm>
            <a:solidFill>
              <a:schemeClr val="bg1"/>
            </a:solidFill>
          </p:grpSpPr>
          <p:sp>
            <p:nvSpPr>
              <p:cNvPr id="33" name="Rektangel 32">
                <a:extLst>
                  <a:ext uri="{FF2B5EF4-FFF2-40B4-BE49-F238E27FC236}">
                    <a16:creationId xmlns:a16="http://schemas.microsoft.com/office/drawing/2014/main" id="{0C09F638-DBE6-4DCA-A912-4134CFA0471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Likbent triangel 33">
                <a:extLst>
                  <a:ext uri="{FF2B5EF4-FFF2-40B4-BE49-F238E27FC236}">
                    <a16:creationId xmlns:a16="http://schemas.microsoft.com/office/drawing/2014/main" id="{7F2E223B-3E59-4744-AF85-E613B3720833}"/>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1" name="Bildobjekt 60">
              <a:extLst>
                <a:ext uri="{FF2B5EF4-FFF2-40B4-BE49-F238E27FC236}">
                  <a16:creationId xmlns:a16="http://schemas.microsoft.com/office/drawing/2014/main" id="{DBE75B42-87D2-4544-AF63-5E67D4A0EF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72205" y="880942"/>
              <a:ext cx="1342830" cy="1057397"/>
            </a:xfrm>
            <a:prstGeom prst="rect">
              <a:avLst/>
            </a:prstGeom>
          </p:spPr>
        </p:pic>
        <p:sp>
          <p:nvSpPr>
            <p:cNvPr id="69" name="textruta 68">
              <a:extLst>
                <a:ext uri="{FF2B5EF4-FFF2-40B4-BE49-F238E27FC236}">
                  <a16:creationId xmlns:a16="http://schemas.microsoft.com/office/drawing/2014/main" id="{5F2638D1-12EB-497C-BFC9-E6629D0F4F48}"/>
                </a:ext>
              </a:extLst>
            </p:cNvPr>
            <p:cNvSpPr txBox="1"/>
            <p:nvPr/>
          </p:nvSpPr>
          <p:spPr>
            <a:xfrm>
              <a:off x="5124621"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Riskhantering </a:t>
              </a:r>
            </a:p>
          </p:txBody>
        </p:sp>
      </p:grpSp>
      <p:grpSp>
        <p:nvGrpSpPr>
          <p:cNvPr id="81" name="Grupp 80">
            <a:extLst>
              <a:ext uri="{FF2B5EF4-FFF2-40B4-BE49-F238E27FC236}">
                <a16:creationId xmlns:a16="http://schemas.microsoft.com/office/drawing/2014/main" id="{A525338E-E3CD-4383-976F-8251DEBD36EC}"/>
              </a:ext>
            </a:extLst>
          </p:cNvPr>
          <p:cNvGrpSpPr/>
          <p:nvPr/>
        </p:nvGrpSpPr>
        <p:grpSpPr>
          <a:xfrm>
            <a:off x="7347254" y="222820"/>
            <a:ext cx="2179133" cy="2167850"/>
            <a:chOff x="7347254" y="222820"/>
            <a:chExt cx="2179133" cy="2167850"/>
          </a:xfrm>
        </p:grpSpPr>
        <p:grpSp>
          <p:nvGrpSpPr>
            <p:cNvPr id="35" name="Grupp 34">
              <a:extLst>
                <a:ext uri="{FF2B5EF4-FFF2-40B4-BE49-F238E27FC236}">
                  <a16:creationId xmlns:a16="http://schemas.microsoft.com/office/drawing/2014/main" id="{F7E3F874-AD62-4C05-ACAC-91DFE261F2F1}"/>
                </a:ext>
              </a:extLst>
            </p:cNvPr>
            <p:cNvGrpSpPr/>
            <p:nvPr/>
          </p:nvGrpSpPr>
          <p:grpSpPr>
            <a:xfrm>
              <a:off x="7347254" y="222820"/>
              <a:ext cx="2179133" cy="2167850"/>
              <a:chOff x="406399" y="296333"/>
              <a:chExt cx="1933599" cy="2167850"/>
            </a:xfrm>
          </p:grpSpPr>
          <p:sp>
            <p:nvSpPr>
              <p:cNvPr id="36" name="Rektangel 35">
                <a:extLst>
                  <a:ext uri="{FF2B5EF4-FFF2-40B4-BE49-F238E27FC236}">
                    <a16:creationId xmlns:a16="http://schemas.microsoft.com/office/drawing/2014/main" id="{3F07D9B0-F248-402F-BB9E-DF20311763F3}"/>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Likbent triangel 36">
                <a:extLst>
                  <a:ext uri="{FF2B5EF4-FFF2-40B4-BE49-F238E27FC236}">
                    <a16:creationId xmlns:a16="http://schemas.microsoft.com/office/drawing/2014/main" id="{628F1C82-660B-467C-9254-6B2FEFDC6237}"/>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0" name="textruta 69">
              <a:extLst>
                <a:ext uri="{FF2B5EF4-FFF2-40B4-BE49-F238E27FC236}">
                  <a16:creationId xmlns:a16="http://schemas.microsoft.com/office/drawing/2014/main" id="{7CD69A79-5DBB-4C27-887E-C610571FE0D2}"/>
                </a:ext>
              </a:extLst>
            </p:cNvPr>
            <p:cNvSpPr txBox="1"/>
            <p:nvPr/>
          </p:nvSpPr>
          <p:spPr>
            <a:xfrm>
              <a:off x="7501638" y="964638"/>
              <a:ext cx="1870364" cy="523220"/>
            </a:xfrm>
            <a:prstGeom prst="rect">
              <a:avLst/>
            </a:prstGeom>
            <a:noFill/>
          </p:spPr>
          <p:txBody>
            <a:bodyPr wrap="square" rtlCol="0">
              <a:spAutoFit/>
            </a:bodyPr>
            <a:lstStyle/>
            <a:p>
              <a:pPr algn="ctr">
                <a:spcAft>
                  <a:spcPts val="600"/>
                </a:spcAft>
              </a:pPr>
              <a:r>
                <a:rPr lang="sv-SE" sz="1400" b="1" dirty="0">
                  <a:solidFill>
                    <a:schemeClr val="bg1"/>
                  </a:solidFill>
                </a:rPr>
                <a:t>Informations-säkerhet</a:t>
              </a:r>
            </a:p>
          </p:txBody>
        </p:sp>
      </p:grpSp>
      <p:grpSp>
        <p:nvGrpSpPr>
          <p:cNvPr id="82" name="Grupp 81">
            <a:extLst>
              <a:ext uri="{FF2B5EF4-FFF2-40B4-BE49-F238E27FC236}">
                <a16:creationId xmlns:a16="http://schemas.microsoft.com/office/drawing/2014/main" id="{E10455DE-F8F7-4C53-85D1-73379C6DD74D}"/>
              </a:ext>
            </a:extLst>
          </p:cNvPr>
          <p:cNvGrpSpPr/>
          <p:nvPr/>
        </p:nvGrpSpPr>
        <p:grpSpPr>
          <a:xfrm>
            <a:off x="9724270" y="222820"/>
            <a:ext cx="2179133" cy="2167850"/>
            <a:chOff x="9724270" y="222820"/>
            <a:chExt cx="2179133" cy="2167850"/>
          </a:xfrm>
        </p:grpSpPr>
        <p:grpSp>
          <p:nvGrpSpPr>
            <p:cNvPr id="38" name="Grupp 37">
              <a:extLst>
                <a:ext uri="{FF2B5EF4-FFF2-40B4-BE49-F238E27FC236}">
                  <a16:creationId xmlns:a16="http://schemas.microsoft.com/office/drawing/2014/main" id="{E2F92794-5A88-447B-8DC5-8392178FF479}"/>
                </a:ext>
              </a:extLst>
            </p:cNvPr>
            <p:cNvGrpSpPr/>
            <p:nvPr/>
          </p:nvGrpSpPr>
          <p:grpSpPr>
            <a:xfrm>
              <a:off x="9724270" y="222820"/>
              <a:ext cx="2179133" cy="2167850"/>
              <a:chOff x="406399" y="296333"/>
              <a:chExt cx="1933599" cy="2167850"/>
            </a:xfrm>
            <a:solidFill>
              <a:schemeClr val="bg1"/>
            </a:solidFill>
          </p:grpSpPr>
          <p:sp>
            <p:nvSpPr>
              <p:cNvPr id="39" name="Rektangel 38">
                <a:extLst>
                  <a:ext uri="{FF2B5EF4-FFF2-40B4-BE49-F238E27FC236}">
                    <a16:creationId xmlns:a16="http://schemas.microsoft.com/office/drawing/2014/main" id="{6F05829B-A7BA-45B5-B043-E81D70A56335}"/>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Likbent triangel 39">
                <a:extLst>
                  <a:ext uri="{FF2B5EF4-FFF2-40B4-BE49-F238E27FC236}">
                    <a16:creationId xmlns:a16="http://schemas.microsoft.com/office/drawing/2014/main" id="{AA835FD2-2E07-4D38-83E3-7A1D4190F4F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3" name="Bildobjekt 62">
              <a:extLst>
                <a:ext uri="{FF2B5EF4-FFF2-40B4-BE49-F238E27FC236}">
                  <a16:creationId xmlns:a16="http://schemas.microsoft.com/office/drawing/2014/main" id="{3ABA091A-DA55-47CE-88A9-C8E4BF9709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77904" y="807757"/>
              <a:ext cx="893280" cy="1257010"/>
            </a:xfrm>
            <a:prstGeom prst="rect">
              <a:avLst/>
            </a:prstGeom>
          </p:spPr>
        </p:pic>
        <p:sp>
          <p:nvSpPr>
            <p:cNvPr id="71" name="textruta 70">
              <a:extLst>
                <a:ext uri="{FF2B5EF4-FFF2-40B4-BE49-F238E27FC236}">
                  <a16:creationId xmlns:a16="http://schemas.microsoft.com/office/drawing/2014/main" id="{96875360-7C1E-4928-BBA0-AD49B9450320}"/>
                </a:ext>
              </a:extLst>
            </p:cNvPr>
            <p:cNvSpPr txBox="1"/>
            <p:nvPr/>
          </p:nvSpPr>
          <p:spPr>
            <a:xfrm>
              <a:off x="9878654"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Säkerhetsskydd</a:t>
              </a:r>
            </a:p>
          </p:txBody>
        </p:sp>
      </p:grpSp>
      <p:grpSp>
        <p:nvGrpSpPr>
          <p:cNvPr id="83" name="Grupp 82">
            <a:extLst>
              <a:ext uri="{FF2B5EF4-FFF2-40B4-BE49-F238E27FC236}">
                <a16:creationId xmlns:a16="http://schemas.microsoft.com/office/drawing/2014/main" id="{3CDF1FF9-0F16-4A72-BEAD-ADF9E14FB5FF}"/>
              </a:ext>
            </a:extLst>
          </p:cNvPr>
          <p:cNvGrpSpPr/>
          <p:nvPr/>
        </p:nvGrpSpPr>
        <p:grpSpPr>
          <a:xfrm>
            <a:off x="216203" y="4498487"/>
            <a:ext cx="2179133" cy="2167850"/>
            <a:chOff x="216203" y="4498487"/>
            <a:chExt cx="2179133" cy="2167850"/>
          </a:xfrm>
        </p:grpSpPr>
        <p:grpSp>
          <p:nvGrpSpPr>
            <p:cNvPr id="41" name="Grupp 40">
              <a:extLst>
                <a:ext uri="{FF2B5EF4-FFF2-40B4-BE49-F238E27FC236}">
                  <a16:creationId xmlns:a16="http://schemas.microsoft.com/office/drawing/2014/main" id="{60EB06AB-49D2-43D6-8EF6-8A43BF182BDF}"/>
                </a:ext>
              </a:extLst>
            </p:cNvPr>
            <p:cNvGrpSpPr/>
            <p:nvPr/>
          </p:nvGrpSpPr>
          <p:grpSpPr>
            <a:xfrm flipV="1">
              <a:off x="216203" y="4498487"/>
              <a:ext cx="2179133" cy="2167850"/>
              <a:chOff x="406399" y="296333"/>
              <a:chExt cx="1933599" cy="2167850"/>
            </a:xfrm>
            <a:solidFill>
              <a:schemeClr val="accent4"/>
            </a:solidFill>
          </p:grpSpPr>
          <p:sp>
            <p:nvSpPr>
              <p:cNvPr id="42" name="Rektangel 41">
                <a:extLst>
                  <a:ext uri="{FF2B5EF4-FFF2-40B4-BE49-F238E27FC236}">
                    <a16:creationId xmlns:a16="http://schemas.microsoft.com/office/drawing/2014/main" id="{D993946B-5165-4506-BE8F-99AD40EC8DE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Likbent triangel 42">
                <a:extLst>
                  <a:ext uri="{FF2B5EF4-FFF2-40B4-BE49-F238E27FC236}">
                    <a16:creationId xmlns:a16="http://schemas.microsoft.com/office/drawing/2014/main" id="{7D455CEF-1035-45D5-87ED-EFC98C15AE0F}"/>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2" name="textruta 71">
              <a:extLst>
                <a:ext uri="{FF2B5EF4-FFF2-40B4-BE49-F238E27FC236}">
                  <a16:creationId xmlns:a16="http://schemas.microsoft.com/office/drawing/2014/main" id="{84CE8785-F5DB-46C1-B652-5D23AAE75AB9}"/>
                </a:ext>
              </a:extLst>
            </p:cNvPr>
            <p:cNvSpPr txBox="1"/>
            <p:nvPr/>
          </p:nvSpPr>
          <p:spPr>
            <a:xfrm>
              <a:off x="370587" y="5357486"/>
              <a:ext cx="1870364" cy="523220"/>
            </a:xfrm>
            <a:prstGeom prst="rect">
              <a:avLst/>
            </a:prstGeom>
            <a:noFill/>
          </p:spPr>
          <p:txBody>
            <a:bodyPr wrap="square" rtlCol="0">
              <a:spAutoFit/>
            </a:bodyPr>
            <a:lstStyle/>
            <a:p>
              <a:pPr algn="ctr">
                <a:spcAft>
                  <a:spcPts val="600"/>
                </a:spcAft>
              </a:pPr>
              <a:r>
                <a:rPr lang="sv-SE" sz="1400" b="1" dirty="0">
                  <a:solidFill>
                    <a:schemeClr val="bg1"/>
                  </a:solidFill>
                </a:rPr>
                <a:t>Hantering av händelser</a:t>
              </a:r>
            </a:p>
          </p:txBody>
        </p:sp>
      </p:grpSp>
      <p:grpSp>
        <p:nvGrpSpPr>
          <p:cNvPr id="84" name="Grupp 83">
            <a:extLst>
              <a:ext uri="{FF2B5EF4-FFF2-40B4-BE49-F238E27FC236}">
                <a16:creationId xmlns:a16="http://schemas.microsoft.com/office/drawing/2014/main" id="{12845E4A-235C-4EB4-8E11-5074B55BAE25}"/>
              </a:ext>
            </a:extLst>
          </p:cNvPr>
          <p:cNvGrpSpPr/>
          <p:nvPr/>
        </p:nvGrpSpPr>
        <p:grpSpPr>
          <a:xfrm>
            <a:off x="2593220" y="4498487"/>
            <a:ext cx="2179133" cy="2167850"/>
            <a:chOff x="2593220" y="4498487"/>
            <a:chExt cx="2179133" cy="2167850"/>
          </a:xfrm>
        </p:grpSpPr>
        <p:grpSp>
          <p:nvGrpSpPr>
            <p:cNvPr id="44" name="Grupp 43">
              <a:extLst>
                <a:ext uri="{FF2B5EF4-FFF2-40B4-BE49-F238E27FC236}">
                  <a16:creationId xmlns:a16="http://schemas.microsoft.com/office/drawing/2014/main" id="{8DC0BABB-C9AD-4895-83E7-1C6770C463E5}"/>
                </a:ext>
              </a:extLst>
            </p:cNvPr>
            <p:cNvGrpSpPr/>
            <p:nvPr/>
          </p:nvGrpSpPr>
          <p:grpSpPr>
            <a:xfrm flipV="1">
              <a:off x="2593220" y="4498487"/>
              <a:ext cx="2179133" cy="2167850"/>
              <a:chOff x="406399" y="296333"/>
              <a:chExt cx="1933599" cy="2167850"/>
            </a:xfrm>
            <a:solidFill>
              <a:schemeClr val="bg1"/>
            </a:solidFill>
          </p:grpSpPr>
          <p:sp>
            <p:nvSpPr>
              <p:cNvPr id="45" name="Rektangel 44">
                <a:extLst>
                  <a:ext uri="{FF2B5EF4-FFF2-40B4-BE49-F238E27FC236}">
                    <a16:creationId xmlns:a16="http://schemas.microsoft.com/office/drawing/2014/main" id="{B42BFD3C-D4FE-4BED-9C33-B099102A13A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Likbent triangel 45">
                <a:extLst>
                  <a:ext uri="{FF2B5EF4-FFF2-40B4-BE49-F238E27FC236}">
                    <a16:creationId xmlns:a16="http://schemas.microsoft.com/office/drawing/2014/main" id="{95FFCB60-F457-4C7D-8962-934B0A691E29}"/>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5" name="Bildobjekt 64">
              <a:extLst>
                <a:ext uri="{FF2B5EF4-FFF2-40B4-BE49-F238E27FC236}">
                  <a16:creationId xmlns:a16="http://schemas.microsoft.com/office/drawing/2014/main" id="{E4F53252-792A-46E2-9185-8C30B1D5E8C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41673" y="5315879"/>
              <a:ext cx="1082224" cy="1217502"/>
            </a:xfrm>
            <a:prstGeom prst="rect">
              <a:avLst/>
            </a:prstGeom>
          </p:spPr>
        </p:pic>
        <p:sp>
          <p:nvSpPr>
            <p:cNvPr id="73" name="textruta 72">
              <a:extLst>
                <a:ext uri="{FF2B5EF4-FFF2-40B4-BE49-F238E27FC236}">
                  <a16:creationId xmlns:a16="http://schemas.microsoft.com/office/drawing/2014/main" id="{91673DE1-A945-4B39-92AC-E8C8C8E9DA74}"/>
                </a:ext>
              </a:extLst>
            </p:cNvPr>
            <p:cNvSpPr txBox="1"/>
            <p:nvPr/>
          </p:nvSpPr>
          <p:spPr>
            <a:xfrm>
              <a:off x="2747604" y="4757245"/>
              <a:ext cx="1870364" cy="523220"/>
            </a:xfrm>
            <a:prstGeom prst="rect">
              <a:avLst/>
            </a:prstGeom>
            <a:noFill/>
          </p:spPr>
          <p:txBody>
            <a:bodyPr wrap="square" rtlCol="0">
              <a:spAutoFit/>
            </a:bodyPr>
            <a:lstStyle/>
            <a:p>
              <a:pPr algn="ctr">
                <a:spcAft>
                  <a:spcPts val="600"/>
                </a:spcAft>
              </a:pPr>
              <a:r>
                <a:rPr lang="sv-SE" sz="1400" b="1" dirty="0"/>
                <a:t>Utbildning och övning</a:t>
              </a:r>
            </a:p>
          </p:txBody>
        </p:sp>
      </p:grpSp>
      <p:grpSp>
        <p:nvGrpSpPr>
          <p:cNvPr id="85" name="Grupp 84">
            <a:extLst>
              <a:ext uri="{FF2B5EF4-FFF2-40B4-BE49-F238E27FC236}">
                <a16:creationId xmlns:a16="http://schemas.microsoft.com/office/drawing/2014/main" id="{F80E03C8-7B4F-4589-96E9-6767146C8ED5}"/>
              </a:ext>
            </a:extLst>
          </p:cNvPr>
          <p:cNvGrpSpPr/>
          <p:nvPr/>
        </p:nvGrpSpPr>
        <p:grpSpPr>
          <a:xfrm>
            <a:off x="4970237" y="4498487"/>
            <a:ext cx="2179133" cy="2167850"/>
            <a:chOff x="4970237" y="4498487"/>
            <a:chExt cx="2179133" cy="2167850"/>
          </a:xfrm>
        </p:grpSpPr>
        <p:grpSp>
          <p:nvGrpSpPr>
            <p:cNvPr id="47" name="Grupp 46">
              <a:extLst>
                <a:ext uri="{FF2B5EF4-FFF2-40B4-BE49-F238E27FC236}">
                  <a16:creationId xmlns:a16="http://schemas.microsoft.com/office/drawing/2014/main" id="{AAB73397-1350-4B2A-B51E-462DAAC5A4BA}"/>
                </a:ext>
              </a:extLst>
            </p:cNvPr>
            <p:cNvGrpSpPr/>
            <p:nvPr/>
          </p:nvGrpSpPr>
          <p:grpSpPr>
            <a:xfrm flipV="1">
              <a:off x="4970237" y="4498487"/>
              <a:ext cx="2179133" cy="2167850"/>
              <a:chOff x="406399" y="296333"/>
              <a:chExt cx="1933599" cy="2167850"/>
            </a:xfrm>
            <a:solidFill>
              <a:schemeClr val="accent5"/>
            </a:solidFill>
          </p:grpSpPr>
          <p:sp>
            <p:nvSpPr>
              <p:cNvPr id="48" name="Rektangel 47">
                <a:extLst>
                  <a:ext uri="{FF2B5EF4-FFF2-40B4-BE49-F238E27FC236}">
                    <a16:creationId xmlns:a16="http://schemas.microsoft.com/office/drawing/2014/main" id="{5728CB6A-ED3E-445F-8900-43FDD73F298C}"/>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Likbent triangel 48">
                <a:extLst>
                  <a:ext uri="{FF2B5EF4-FFF2-40B4-BE49-F238E27FC236}">
                    <a16:creationId xmlns:a16="http://schemas.microsoft.com/office/drawing/2014/main" id="{0C94F109-5848-4CF7-A451-A324083622B1}"/>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4" name="textruta 73">
              <a:extLst>
                <a:ext uri="{FF2B5EF4-FFF2-40B4-BE49-F238E27FC236}">
                  <a16:creationId xmlns:a16="http://schemas.microsoft.com/office/drawing/2014/main" id="{C35CE16C-E852-40F7-AFD6-DD2980E02368}"/>
                </a:ext>
              </a:extLst>
            </p:cNvPr>
            <p:cNvSpPr txBox="1"/>
            <p:nvPr/>
          </p:nvSpPr>
          <p:spPr>
            <a:xfrm>
              <a:off x="5124621" y="5479516"/>
              <a:ext cx="1870364" cy="307777"/>
            </a:xfrm>
            <a:prstGeom prst="rect">
              <a:avLst/>
            </a:prstGeom>
            <a:noFill/>
          </p:spPr>
          <p:txBody>
            <a:bodyPr wrap="square" rtlCol="0">
              <a:spAutoFit/>
            </a:bodyPr>
            <a:lstStyle/>
            <a:p>
              <a:pPr algn="ctr">
                <a:spcAft>
                  <a:spcPts val="600"/>
                </a:spcAft>
              </a:pPr>
              <a:r>
                <a:rPr lang="sv-SE" sz="1400" b="1" dirty="0">
                  <a:solidFill>
                    <a:schemeClr val="bg1"/>
                  </a:solidFill>
                </a:rPr>
                <a:t>Civilt försvar</a:t>
              </a:r>
            </a:p>
          </p:txBody>
        </p:sp>
      </p:grpSp>
      <p:grpSp>
        <p:nvGrpSpPr>
          <p:cNvPr id="86" name="Grupp 85">
            <a:extLst>
              <a:ext uri="{FF2B5EF4-FFF2-40B4-BE49-F238E27FC236}">
                <a16:creationId xmlns:a16="http://schemas.microsoft.com/office/drawing/2014/main" id="{3BD7E9A6-51D4-46B8-B681-3F9A44E5F765}"/>
              </a:ext>
            </a:extLst>
          </p:cNvPr>
          <p:cNvGrpSpPr/>
          <p:nvPr/>
        </p:nvGrpSpPr>
        <p:grpSpPr>
          <a:xfrm>
            <a:off x="7347254" y="4498487"/>
            <a:ext cx="2179133" cy="2167850"/>
            <a:chOff x="7347254" y="4498487"/>
            <a:chExt cx="2179133" cy="2167850"/>
          </a:xfrm>
        </p:grpSpPr>
        <p:grpSp>
          <p:nvGrpSpPr>
            <p:cNvPr id="50" name="Grupp 49">
              <a:extLst>
                <a:ext uri="{FF2B5EF4-FFF2-40B4-BE49-F238E27FC236}">
                  <a16:creationId xmlns:a16="http://schemas.microsoft.com/office/drawing/2014/main" id="{46A9BF3F-20DA-4B24-BAA0-563205E953B2}"/>
                </a:ext>
              </a:extLst>
            </p:cNvPr>
            <p:cNvGrpSpPr/>
            <p:nvPr/>
          </p:nvGrpSpPr>
          <p:grpSpPr>
            <a:xfrm flipV="1">
              <a:off x="7347254" y="4498487"/>
              <a:ext cx="2179133" cy="2167850"/>
              <a:chOff x="406399" y="296333"/>
              <a:chExt cx="1933599" cy="2167850"/>
            </a:xfrm>
            <a:solidFill>
              <a:schemeClr val="bg1"/>
            </a:solidFill>
          </p:grpSpPr>
          <p:sp>
            <p:nvSpPr>
              <p:cNvPr id="51" name="Rektangel 50">
                <a:extLst>
                  <a:ext uri="{FF2B5EF4-FFF2-40B4-BE49-F238E27FC236}">
                    <a16:creationId xmlns:a16="http://schemas.microsoft.com/office/drawing/2014/main" id="{6E8653E7-A50D-4990-A754-FC6BF31B6B07}"/>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CFEAB715-96C6-491F-B0B2-74E1D38A25C5}"/>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5" name="textruta 74">
              <a:extLst>
                <a:ext uri="{FF2B5EF4-FFF2-40B4-BE49-F238E27FC236}">
                  <a16:creationId xmlns:a16="http://schemas.microsoft.com/office/drawing/2014/main" id="{F207335D-F022-4E81-AD07-53B96067125F}"/>
                </a:ext>
              </a:extLst>
            </p:cNvPr>
            <p:cNvSpPr txBox="1"/>
            <p:nvPr/>
          </p:nvSpPr>
          <p:spPr>
            <a:xfrm>
              <a:off x="7501638" y="5357486"/>
              <a:ext cx="1870364" cy="523220"/>
            </a:xfrm>
            <a:prstGeom prst="rect">
              <a:avLst/>
            </a:prstGeom>
            <a:noFill/>
          </p:spPr>
          <p:txBody>
            <a:bodyPr wrap="square" rtlCol="0">
              <a:spAutoFit/>
            </a:bodyPr>
            <a:lstStyle/>
            <a:p>
              <a:pPr algn="ctr">
                <a:spcAft>
                  <a:spcPts val="600"/>
                </a:spcAft>
              </a:pPr>
              <a:r>
                <a:rPr lang="sv-SE" sz="1400" b="1" dirty="0"/>
                <a:t>Krigsorganisation och krigsplacering</a:t>
              </a:r>
            </a:p>
          </p:txBody>
        </p:sp>
      </p:grpSp>
      <p:grpSp>
        <p:nvGrpSpPr>
          <p:cNvPr id="87" name="Grupp 86">
            <a:extLst>
              <a:ext uri="{FF2B5EF4-FFF2-40B4-BE49-F238E27FC236}">
                <a16:creationId xmlns:a16="http://schemas.microsoft.com/office/drawing/2014/main" id="{40330658-DFC6-4CBC-96E1-1632CC4BAD36}"/>
              </a:ext>
            </a:extLst>
          </p:cNvPr>
          <p:cNvGrpSpPr/>
          <p:nvPr/>
        </p:nvGrpSpPr>
        <p:grpSpPr>
          <a:xfrm>
            <a:off x="9724270" y="4498487"/>
            <a:ext cx="2179133" cy="2167850"/>
            <a:chOff x="9724270" y="4498487"/>
            <a:chExt cx="2179133" cy="2167850"/>
          </a:xfrm>
        </p:grpSpPr>
        <p:grpSp>
          <p:nvGrpSpPr>
            <p:cNvPr id="53" name="Grupp 52">
              <a:extLst>
                <a:ext uri="{FF2B5EF4-FFF2-40B4-BE49-F238E27FC236}">
                  <a16:creationId xmlns:a16="http://schemas.microsoft.com/office/drawing/2014/main" id="{55876E3E-27A6-4B20-9C87-828B298734D6}"/>
                </a:ext>
              </a:extLst>
            </p:cNvPr>
            <p:cNvGrpSpPr/>
            <p:nvPr/>
          </p:nvGrpSpPr>
          <p:grpSpPr>
            <a:xfrm flipV="1">
              <a:off x="9724270" y="4498487"/>
              <a:ext cx="2179133" cy="2167850"/>
              <a:chOff x="406399" y="296333"/>
              <a:chExt cx="1933599" cy="2167850"/>
            </a:xfrm>
            <a:solidFill>
              <a:schemeClr val="accent6"/>
            </a:solidFill>
          </p:grpSpPr>
          <p:sp>
            <p:nvSpPr>
              <p:cNvPr id="54" name="Rektangel 53">
                <a:extLst>
                  <a:ext uri="{FF2B5EF4-FFF2-40B4-BE49-F238E27FC236}">
                    <a16:creationId xmlns:a16="http://schemas.microsoft.com/office/drawing/2014/main" id="{7424C156-29E9-4C1C-AE8D-4A999B0A91F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Likbent triangel 54">
                <a:extLst>
                  <a:ext uri="{FF2B5EF4-FFF2-40B4-BE49-F238E27FC236}">
                    <a16:creationId xmlns:a16="http://schemas.microsoft.com/office/drawing/2014/main" id="{2484E7BE-69C3-4E4A-8213-2313AD4A72B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7" name="Bildobjekt 56">
              <a:extLst>
                <a:ext uri="{FF2B5EF4-FFF2-40B4-BE49-F238E27FC236}">
                  <a16:creationId xmlns:a16="http://schemas.microsoft.com/office/drawing/2014/main" id="{84B1B8F2-7E69-4A30-88F4-1084E846BBE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74682" y="5633211"/>
              <a:ext cx="1662261" cy="388055"/>
            </a:xfrm>
            <a:prstGeom prst="rect">
              <a:avLst/>
            </a:prstGeom>
          </p:spPr>
        </p:pic>
        <p:sp>
          <p:nvSpPr>
            <p:cNvPr id="76" name="textruta 75">
              <a:extLst>
                <a:ext uri="{FF2B5EF4-FFF2-40B4-BE49-F238E27FC236}">
                  <a16:creationId xmlns:a16="http://schemas.microsoft.com/office/drawing/2014/main" id="{BD6F95BD-4AD3-4477-81C1-1EA6D8C6C4AD}"/>
                </a:ext>
              </a:extLst>
            </p:cNvPr>
            <p:cNvSpPr txBox="1"/>
            <p:nvPr/>
          </p:nvSpPr>
          <p:spPr>
            <a:xfrm>
              <a:off x="9878654" y="5235416"/>
              <a:ext cx="1903846" cy="307777"/>
            </a:xfrm>
            <a:prstGeom prst="rect">
              <a:avLst/>
            </a:prstGeom>
            <a:noFill/>
          </p:spPr>
          <p:txBody>
            <a:bodyPr wrap="square" rtlCol="0">
              <a:spAutoFit/>
            </a:bodyPr>
            <a:lstStyle/>
            <a:p>
              <a:pPr algn="ctr">
                <a:spcAft>
                  <a:spcPts val="600"/>
                </a:spcAft>
              </a:pPr>
              <a:r>
                <a:rPr lang="sv-SE" sz="1400" b="1" dirty="0"/>
                <a:t>Upphandling</a:t>
              </a:r>
            </a:p>
          </p:txBody>
        </p:sp>
      </p:grpSp>
      <p:grpSp>
        <p:nvGrpSpPr>
          <p:cNvPr id="98" name="Grupp 97">
            <a:extLst>
              <a:ext uri="{FF2B5EF4-FFF2-40B4-BE49-F238E27FC236}">
                <a16:creationId xmlns:a16="http://schemas.microsoft.com/office/drawing/2014/main" id="{64484F85-116F-4F49-9449-5981AFB78116}"/>
              </a:ext>
            </a:extLst>
          </p:cNvPr>
          <p:cNvGrpSpPr/>
          <p:nvPr/>
        </p:nvGrpSpPr>
        <p:grpSpPr>
          <a:xfrm>
            <a:off x="2593220" y="239095"/>
            <a:ext cx="2179133" cy="2167850"/>
            <a:chOff x="2593220" y="222820"/>
            <a:chExt cx="2179133" cy="2167850"/>
          </a:xfrm>
        </p:grpSpPr>
        <p:grpSp>
          <p:nvGrpSpPr>
            <p:cNvPr id="99" name="Grupp 98">
              <a:extLst>
                <a:ext uri="{FF2B5EF4-FFF2-40B4-BE49-F238E27FC236}">
                  <a16:creationId xmlns:a16="http://schemas.microsoft.com/office/drawing/2014/main" id="{A8E473BF-D238-4C43-8899-25A2DA8EFEBF}"/>
                </a:ext>
              </a:extLst>
            </p:cNvPr>
            <p:cNvGrpSpPr/>
            <p:nvPr/>
          </p:nvGrpSpPr>
          <p:grpSpPr>
            <a:xfrm>
              <a:off x="2593220" y="222820"/>
              <a:ext cx="2179133" cy="2167850"/>
              <a:chOff x="406399" y="296333"/>
              <a:chExt cx="1933599" cy="2167850"/>
            </a:xfrm>
            <a:solidFill>
              <a:schemeClr val="accent2"/>
            </a:solidFill>
          </p:grpSpPr>
          <p:sp>
            <p:nvSpPr>
              <p:cNvPr id="101" name="Rektangel 100">
                <a:extLst>
                  <a:ext uri="{FF2B5EF4-FFF2-40B4-BE49-F238E27FC236}">
                    <a16:creationId xmlns:a16="http://schemas.microsoft.com/office/drawing/2014/main" id="{288649AA-D095-4316-9391-14D0ACF028B2}"/>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2" name="Likbent triangel 101">
                <a:extLst>
                  <a:ext uri="{FF2B5EF4-FFF2-40B4-BE49-F238E27FC236}">
                    <a16:creationId xmlns:a16="http://schemas.microsoft.com/office/drawing/2014/main" id="{D9AD2A9A-8C31-4695-9243-7C64A659DD2A}"/>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00" name="textruta 99">
              <a:extLst>
                <a:ext uri="{FF2B5EF4-FFF2-40B4-BE49-F238E27FC236}">
                  <a16:creationId xmlns:a16="http://schemas.microsoft.com/office/drawing/2014/main" id="{58EFA926-29F6-4F18-BC90-6F8861A81E27}"/>
                </a:ext>
              </a:extLst>
            </p:cNvPr>
            <p:cNvSpPr txBox="1"/>
            <p:nvPr/>
          </p:nvSpPr>
          <p:spPr>
            <a:xfrm>
              <a:off x="2747604" y="409962"/>
              <a:ext cx="1870364" cy="1523494"/>
            </a:xfrm>
            <a:prstGeom prst="rect">
              <a:avLst/>
            </a:prstGeom>
            <a:noFill/>
          </p:spPr>
          <p:txBody>
            <a:bodyPr wrap="square" rtlCol="0">
              <a:spAutoFit/>
            </a:bodyPr>
            <a:lstStyle/>
            <a:p>
              <a:pPr>
                <a:spcAft>
                  <a:spcPts val="600"/>
                </a:spcAft>
              </a:pPr>
              <a:r>
                <a:rPr lang="sv-SE" sz="800" b="1" dirty="0">
                  <a:solidFill>
                    <a:schemeClr val="bg1"/>
                  </a:solidFill>
                </a:rPr>
                <a:t>Risk- och </a:t>
              </a:r>
              <a:br>
                <a:rPr lang="sv-SE" sz="800" b="1" dirty="0">
                  <a:solidFill>
                    <a:schemeClr val="bg1"/>
                  </a:solidFill>
                </a:rPr>
              </a:br>
              <a:r>
                <a:rPr lang="sv-SE" sz="800" b="1" dirty="0">
                  <a:solidFill>
                    <a:schemeClr val="bg1"/>
                  </a:solidFill>
                </a:rPr>
                <a:t>sårbarhetsanalyser (RSA)</a:t>
              </a:r>
            </a:p>
            <a:p>
              <a:r>
                <a:rPr lang="sv-SE" sz="800" dirty="0">
                  <a:solidFill>
                    <a:schemeClr val="bg1"/>
                  </a:solidFill>
                </a:rPr>
                <a:t>Kontinuitetshantering kan ge er underlag till RSA-arbetet genom den beroendeanalys, riskbedömning och de åtgärdsförslag som tas fram. I RSA-arbetet redovisas de identifierade samhällsviktiga verksamheterna och dess beroenden - vilket i sin tur är ett bra underlag till kontinuitetsarbetet. </a:t>
              </a:r>
            </a:p>
          </p:txBody>
        </p:sp>
      </p:grpSp>
      <p:grpSp>
        <p:nvGrpSpPr>
          <p:cNvPr id="103" name="Grupp 102">
            <a:extLst>
              <a:ext uri="{FF2B5EF4-FFF2-40B4-BE49-F238E27FC236}">
                <a16:creationId xmlns:a16="http://schemas.microsoft.com/office/drawing/2014/main" id="{14CB5C49-4F02-4383-958C-4720E27D7BAE}"/>
              </a:ext>
            </a:extLst>
          </p:cNvPr>
          <p:cNvGrpSpPr/>
          <p:nvPr/>
        </p:nvGrpSpPr>
        <p:grpSpPr>
          <a:xfrm>
            <a:off x="4970237" y="239095"/>
            <a:ext cx="2179133" cy="2167850"/>
            <a:chOff x="4970237" y="222820"/>
            <a:chExt cx="2179133" cy="2167850"/>
          </a:xfrm>
        </p:grpSpPr>
        <p:grpSp>
          <p:nvGrpSpPr>
            <p:cNvPr id="104" name="Grupp 103">
              <a:extLst>
                <a:ext uri="{FF2B5EF4-FFF2-40B4-BE49-F238E27FC236}">
                  <a16:creationId xmlns:a16="http://schemas.microsoft.com/office/drawing/2014/main" id="{F1C39171-2441-4F56-8DE5-037F7892CDDA}"/>
                </a:ext>
              </a:extLst>
            </p:cNvPr>
            <p:cNvGrpSpPr/>
            <p:nvPr/>
          </p:nvGrpSpPr>
          <p:grpSpPr>
            <a:xfrm>
              <a:off x="4970237" y="222820"/>
              <a:ext cx="2179133" cy="2167850"/>
              <a:chOff x="406399" y="296333"/>
              <a:chExt cx="1933599" cy="2167850"/>
            </a:xfrm>
            <a:solidFill>
              <a:schemeClr val="bg1"/>
            </a:solidFill>
          </p:grpSpPr>
          <p:sp>
            <p:nvSpPr>
              <p:cNvPr id="107" name="Rektangel 106">
                <a:extLst>
                  <a:ext uri="{FF2B5EF4-FFF2-40B4-BE49-F238E27FC236}">
                    <a16:creationId xmlns:a16="http://schemas.microsoft.com/office/drawing/2014/main" id="{5193DC12-3A37-43C6-AB4A-5AD189086DD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8" name="Likbent triangel 107">
                <a:extLst>
                  <a:ext uri="{FF2B5EF4-FFF2-40B4-BE49-F238E27FC236}">
                    <a16:creationId xmlns:a16="http://schemas.microsoft.com/office/drawing/2014/main" id="{8598CB10-5BC3-43F1-9A42-43D0D6AF846E}"/>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05" name="Bildobjekt 104">
              <a:extLst>
                <a:ext uri="{FF2B5EF4-FFF2-40B4-BE49-F238E27FC236}">
                  <a16:creationId xmlns:a16="http://schemas.microsoft.com/office/drawing/2014/main" id="{39507396-7EF0-4501-8AD5-03DB71C480F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6792" y="474629"/>
              <a:ext cx="1046200" cy="823819"/>
            </a:xfrm>
            <a:prstGeom prst="rect">
              <a:avLst/>
            </a:prstGeom>
          </p:spPr>
        </p:pic>
        <p:sp>
          <p:nvSpPr>
            <p:cNvPr id="106" name="textruta 105">
              <a:extLst>
                <a:ext uri="{FF2B5EF4-FFF2-40B4-BE49-F238E27FC236}">
                  <a16:creationId xmlns:a16="http://schemas.microsoft.com/office/drawing/2014/main" id="{D6BD84ED-A243-4A68-AE80-6CDDDE3EF0E7}"/>
                </a:ext>
              </a:extLst>
            </p:cNvPr>
            <p:cNvSpPr txBox="1"/>
            <p:nvPr/>
          </p:nvSpPr>
          <p:spPr>
            <a:xfrm>
              <a:off x="5124621" y="409962"/>
              <a:ext cx="1870364" cy="1646605"/>
            </a:xfrm>
            <a:prstGeom prst="rect">
              <a:avLst/>
            </a:prstGeom>
            <a:noFill/>
          </p:spPr>
          <p:txBody>
            <a:bodyPr wrap="square" rtlCol="0">
              <a:spAutoFit/>
            </a:bodyPr>
            <a:lstStyle/>
            <a:p>
              <a:pPr>
                <a:spcAft>
                  <a:spcPts val="600"/>
                </a:spcAft>
              </a:pPr>
              <a:r>
                <a:rPr lang="sv-SE" sz="800" b="1" dirty="0">
                  <a:solidFill>
                    <a:prstClr val="black"/>
                  </a:solidFill>
                </a:rPr>
                <a:t>Riskhantering </a:t>
              </a:r>
            </a:p>
            <a:p>
              <a:pPr>
                <a:spcAft>
                  <a:spcPts val="600"/>
                </a:spcAft>
              </a:pPr>
              <a:r>
                <a:rPr lang="sv-SE" sz="800" dirty="0">
                  <a:solidFill>
                    <a:prstClr val="black"/>
                  </a:solidFill>
                </a:rPr>
                <a:t>Arbetet med </a:t>
              </a:r>
              <a:br>
                <a:rPr lang="sv-SE" sz="800" dirty="0">
                  <a:solidFill>
                    <a:prstClr val="black"/>
                  </a:solidFill>
                </a:rPr>
              </a:br>
              <a:r>
                <a:rPr lang="sv-SE" sz="800" dirty="0"/>
                <a:t>riskhantering </a:t>
              </a:r>
              <a:br>
                <a:rPr lang="sv-SE" sz="800" dirty="0"/>
              </a:br>
              <a:r>
                <a:rPr lang="sv-SE" sz="800" dirty="0"/>
                <a:t>ger er </a:t>
              </a:r>
              <a:r>
                <a:rPr lang="sv-SE" sz="800" dirty="0">
                  <a:solidFill>
                    <a:prstClr val="black"/>
                  </a:solidFill>
                </a:rPr>
                <a:t>underlag </a:t>
              </a:r>
              <a:br>
                <a:rPr lang="sv-SE" sz="800" dirty="0">
                  <a:solidFill>
                    <a:prstClr val="black"/>
                  </a:solidFill>
                </a:rPr>
              </a:br>
              <a:r>
                <a:rPr lang="sv-SE" sz="800" dirty="0"/>
                <a:t>till kontinuitets-</a:t>
              </a:r>
              <a:br>
                <a:rPr lang="sv-SE" sz="800" dirty="0"/>
              </a:br>
              <a:r>
                <a:rPr lang="sv-SE" sz="800" dirty="0"/>
                <a:t>arbetet i form </a:t>
              </a:r>
              <a:br>
                <a:rPr lang="sv-SE" sz="800" dirty="0"/>
              </a:br>
              <a:r>
                <a:rPr lang="sv-SE" sz="800" dirty="0"/>
                <a:t>av identifierade </a:t>
              </a:r>
              <a:br>
                <a:rPr lang="sv-SE" sz="800" dirty="0"/>
              </a:br>
              <a:r>
                <a:rPr lang="sv-SE" sz="800" dirty="0"/>
                <a:t>övergripande risker som organisationen kan utsättas för. Dessa kan vara ett stöd i den riskbedömning av kritiska resurser som görs i kontinuitetshanteringen.</a:t>
              </a:r>
              <a:endParaRPr lang="sv-SE" sz="800" dirty="0">
                <a:latin typeface="Georgia"/>
              </a:endParaRPr>
            </a:p>
          </p:txBody>
        </p:sp>
      </p:grpSp>
      <p:grpSp>
        <p:nvGrpSpPr>
          <p:cNvPr id="109" name="Grupp 108">
            <a:extLst>
              <a:ext uri="{FF2B5EF4-FFF2-40B4-BE49-F238E27FC236}">
                <a16:creationId xmlns:a16="http://schemas.microsoft.com/office/drawing/2014/main" id="{6BD42AEC-9CB4-47A3-8E86-99E7EF91267E}"/>
              </a:ext>
            </a:extLst>
          </p:cNvPr>
          <p:cNvGrpSpPr/>
          <p:nvPr/>
        </p:nvGrpSpPr>
        <p:grpSpPr>
          <a:xfrm>
            <a:off x="7347254" y="239095"/>
            <a:ext cx="2179133" cy="2167850"/>
            <a:chOff x="7347254" y="222820"/>
            <a:chExt cx="2179133" cy="2167850"/>
          </a:xfrm>
        </p:grpSpPr>
        <p:grpSp>
          <p:nvGrpSpPr>
            <p:cNvPr id="110" name="Grupp 109">
              <a:extLst>
                <a:ext uri="{FF2B5EF4-FFF2-40B4-BE49-F238E27FC236}">
                  <a16:creationId xmlns:a16="http://schemas.microsoft.com/office/drawing/2014/main" id="{66D834C0-4272-4C64-8BD3-D60B07C454A2}"/>
                </a:ext>
              </a:extLst>
            </p:cNvPr>
            <p:cNvGrpSpPr/>
            <p:nvPr/>
          </p:nvGrpSpPr>
          <p:grpSpPr>
            <a:xfrm>
              <a:off x="7347254" y="222820"/>
              <a:ext cx="2179133" cy="2167850"/>
              <a:chOff x="406399" y="296333"/>
              <a:chExt cx="1933599" cy="2167850"/>
            </a:xfrm>
          </p:grpSpPr>
          <p:sp>
            <p:nvSpPr>
              <p:cNvPr id="112" name="Rektangel 111">
                <a:extLst>
                  <a:ext uri="{FF2B5EF4-FFF2-40B4-BE49-F238E27FC236}">
                    <a16:creationId xmlns:a16="http://schemas.microsoft.com/office/drawing/2014/main" id="{6FDC2A20-F3C3-4405-989C-7AA532FCAA6E}"/>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3" name="Likbent triangel 112">
                <a:extLst>
                  <a:ext uri="{FF2B5EF4-FFF2-40B4-BE49-F238E27FC236}">
                    <a16:creationId xmlns:a16="http://schemas.microsoft.com/office/drawing/2014/main" id="{7EA19A37-CC5D-4B0C-BDD1-C97C288C6DF9}"/>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11" name="textruta 110">
              <a:extLst>
                <a:ext uri="{FF2B5EF4-FFF2-40B4-BE49-F238E27FC236}">
                  <a16:creationId xmlns:a16="http://schemas.microsoft.com/office/drawing/2014/main" id="{ED021842-52B0-420C-9DEB-5F3450AF599E}"/>
                </a:ext>
              </a:extLst>
            </p:cNvPr>
            <p:cNvSpPr txBox="1"/>
            <p:nvPr/>
          </p:nvSpPr>
          <p:spPr>
            <a:xfrm>
              <a:off x="7501638" y="409962"/>
              <a:ext cx="1870364" cy="1523494"/>
            </a:xfrm>
            <a:prstGeom prst="rect">
              <a:avLst/>
            </a:prstGeom>
            <a:noFill/>
          </p:spPr>
          <p:txBody>
            <a:bodyPr wrap="square" rtlCol="0">
              <a:spAutoFit/>
            </a:bodyPr>
            <a:lstStyle/>
            <a:p>
              <a:pPr>
                <a:spcAft>
                  <a:spcPts val="600"/>
                </a:spcAft>
              </a:pPr>
              <a:r>
                <a:rPr lang="sv-SE" sz="800" b="1" dirty="0">
                  <a:solidFill>
                    <a:schemeClr val="bg1"/>
                  </a:solidFill>
                </a:rPr>
                <a:t>Informationssäkerhet</a:t>
              </a:r>
            </a:p>
            <a:p>
              <a:r>
                <a:rPr lang="sv-SE" sz="800" dirty="0">
                  <a:solidFill>
                    <a:schemeClr val="bg1"/>
                  </a:solidFill>
                </a:rPr>
                <a:t>Genom kontinuitetshantering får ni kunskap om vilken information som måste vara tillgänglig och korrekt samt vad som endast behöriga personer får ta del av. Det ger bra underlag för krav på skyddsnivå på informationen från verksamheten. Kontinuitetshantering stödjer därmed ert systematiska informationssäkerhetsarbete. </a:t>
              </a:r>
            </a:p>
          </p:txBody>
        </p:sp>
      </p:grpSp>
      <p:grpSp>
        <p:nvGrpSpPr>
          <p:cNvPr id="114" name="Grupp 113">
            <a:extLst>
              <a:ext uri="{FF2B5EF4-FFF2-40B4-BE49-F238E27FC236}">
                <a16:creationId xmlns:a16="http://schemas.microsoft.com/office/drawing/2014/main" id="{24E70033-CF64-4563-B633-B0199850F8B0}"/>
              </a:ext>
            </a:extLst>
          </p:cNvPr>
          <p:cNvGrpSpPr/>
          <p:nvPr/>
        </p:nvGrpSpPr>
        <p:grpSpPr>
          <a:xfrm>
            <a:off x="9724270" y="239095"/>
            <a:ext cx="2179133" cy="2167850"/>
            <a:chOff x="9724270" y="222820"/>
            <a:chExt cx="2179133" cy="2167850"/>
          </a:xfrm>
        </p:grpSpPr>
        <p:grpSp>
          <p:nvGrpSpPr>
            <p:cNvPr id="115" name="Grupp 114">
              <a:extLst>
                <a:ext uri="{FF2B5EF4-FFF2-40B4-BE49-F238E27FC236}">
                  <a16:creationId xmlns:a16="http://schemas.microsoft.com/office/drawing/2014/main" id="{C6B79DF5-BBCB-42AB-9C47-1AC92F2C8606}"/>
                </a:ext>
              </a:extLst>
            </p:cNvPr>
            <p:cNvGrpSpPr/>
            <p:nvPr/>
          </p:nvGrpSpPr>
          <p:grpSpPr>
            <a:xfrm>
              <a:off x="9724270" y="222820"/>
              <a:ext cx="2179133" cy="2167850"/>
              <a:chOff x="406399" y="296333"/>
              <a:chExt cx="1933599" cy="2167850"/>
            </a:xfrm>
            <a:solidFill>
              <a:schemeClr val="bg1"/>
            </a:solidFill>
          </p:grpSpPr>
          <p:sp>
            <p:nvSpPr>
              <p:cNvPr id="118" name="Rektangel 117">
                <a:extLst>
                  <a:ext uri="{FF2B5EF4-FFF2-40B4-BE49-F238E27FC236}">
                    <a16:creationId xmlns:a16="http://schemas.microsoft.com/office/drawing/2014/main" id="{76A94B2A-FA41-4B01-ABB1-683CE3BB693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9" name="Likbent triangel 118">
                <a:extLst>
                  <a:ext uri="{FF2B5EF4-FFF2-40B4-BE49-F238E27FC236}">
                    <a16:creationId xmlns:a16="http://schemas.microsoft.com/office/drawing/2014/main" id="{C68ACCD4-2E7C-42E6-8958-4C687726DD5B}"/>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16" name="Bildobjekt 115">
              <a:extLst>
                <a:ext uri="{FF2B5EF4-FFF2-40B4-BE49-F238E27FC236}">
                  <a16:creationId xmlns:a16="http://schemas.microsoft.com/office/drawing/2014/main" id="{2F1EB5EF-56B8-44AA-A003-DA969B7DEFE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60540" y="428251"/>
              <a:ext cx="821960" cy="1156650"/>
            </a:xfrm>
            <a:prstGeom prst="rect">
              <a:avLst/>
            </a:prstGeom>
          </p:spPr>
        </p:pic>
        <p:sp>
          <p:nvSpPr>
            <p:cNvPr id="117" name="textruta 116">
              <a:extLst>
                <a:ext uri="{FF2B5EF4-FFF2-40B4-BE49-F238E27FC236}">
                  <a16:creationId xmlns:a16="http://schemas.microsoft.com/office/drawing/2014/main" id="{B94CBCD2-B8C5-43DC-8571-4C405D9C06B9}"/>
                </a:ext>
              </a:extLst>
            </p:cNvPr>
            <p:cNvSpPr txBox="1"/>
            <p:nvPr/>
          </p:nvSpPr>
          <p:spPr>
            <a:xfrm>
              <a:off x="9878654" y="409962"/>
              <a:ext cx="1870364" cy="1646605"/>
            </a:xfrm>
            <a:prstGeom prst="rect">
              <a:avLst/>
            </a:prstGeom>
            <a:noFill/>
          </p:spPr>
          <p:txBody>
            <a:bodyPr wrap="square" rtlCol="0">
              <a:spAutoFit/>
            </a:bodyPr>
            <a:lstStyle/>
            <a:p>
              <a:pPr>
                <a:spcAft>
                  <a:spcPts val="600"/>
                </a:spcAft>
              </a:pPr>
              <a:r>
                <a:rPr lang="sv-SE" sz="800" b="1" dirty="0">
                  <a:solidFill>
                    <a:prstClr val="black"/>
                  </a:solidFill>
                </a:rPr>
                <a:t>Säkerhetsskydd</a:t>
              </a:r>
            </a:p>
            <a:p>
              <a:r>
                <a:rPr lang="sv-SE" sz="800" dirty="0">
                  <a:solidFill>
                    <a:prstClr val="black"/>
                  </a:solidFill>
                </a:rPr>
                <a:t>Kontinuitetshantering </a:t>
              </a:r>
              <a:br>
                <a:rPr lang="sv-SE" sz="800" dirty="0">
                  <a:solidFill>
                    <a:prstClr val="black"/>
                  </a:solidFill>
                </a:rPr>
              </a:br>
              <a:r>
                <a:rPr lang="sv-SE" sz="800" dirty="0">
                  <a:solidFill>
                    <a:prstClr val="black"/>
                  </a:solidFill>
                </a:rPr>
                <a:t>hjälper er att identifiera </a:t>
              </a:r>
              <a:br>
                <a:rPr lang="sv-SE" sz="800" dirty="0">
                  <a:solidFill>
                    <a:prstClr val="black"/>
                  </a:solidFill>
                </a:rPr>
              </a:br>
              <a:r>
                <a:rPr lang="sv-SE" sz="800" dirty="0">
                  <a:solidFill>
                    <a:prstClr val="black"/>
                  </a:solidFill>
                </a:rPr>
                <a:t>vilka skyddsåtgärder som </a:t>
              </a:r>
              <a:br>
                <a:rPr lang="sv-SE" sz="800" dirty="0">
                  <a:solidFill>
                    <a:prstClr val="black"/>
                  </a:solidFill>
                </a:rPr>
              </a:br>
              <a:r>
                <a:rPr lang="sv-SE" sz="800" dirty="0">
                  <a:solidFill>
                    <a:prstClr val="black"/>
                  </a:solidFill>
                </a:rPr>
                <a:t>behöver vidtas för att </a:t>
              </a:r>
              <a:br>
                <a:rPr lang="sv-SE" sz="800" dirty="0">
                  <a:solidFill>
                    <a:prstClr val="black"/>
                  </a:solidFill>
                </a:rPr>
              </a:br>
              <a:r>
                <a:rPr lang="sv-SE" sz="800" dirty="0">
                  <a:solidFill>
                    <a:prstClr val="black"/>
                  </a:solidFill>
                </a:rPr>
                <a:t>skydda säkerhetskänsliga verksamheter. Ni får en bild </a:t>
              </a:r>
              <a:br>
                <a:rPr lang="sv-SE" sz="800" dirty="0">
                  <a:solidFill>
                    <a:prstClr val="black"/>
                  </a:solidFill>
                </a:rPr>
              </a:br>
              <a:r>
                <a:rPr lang="sv-SE" sz="800" dirty="0">
                  <a:solidFill>
                    <a:prstClr val="black"/>
                  </a:solidFill>
                </a:rPr>
                <a:t>av vilka kritiska beroenden </a:t>
              </a:r>
              <a:br>
                <a:rPr lang="sv-SE" sz="800" dirty="0">
                  <a:solidFill>
                    <a:prstClr val="black"/>
                  </a:solidFill>
                </a:rPr>
              </a:br>
              <a:r>
                <a:rPr lang="sv-SE" sz="800" dirty="0">
                  <a:solidFill>
                    <a:prstClr val="black"/>
                  </a:solidFill>
                </a:rPr>
                <a:t>er säkerhetskänsliga </a:t>
              </a:r>
              <a:br>
                <a:rPr lang="sv-SE" sz="800" dirty="0">
                  <a:solidFill>
                    <a:prstClr val="black"/>
                  </a:solidFill>
                </a:rPr>
              </a:br>
              <a:r>
                <a:rPr lang="sv-SE" sz="800" dirty="0">
                  <a:solidFill>
                    <a:prstClr val="black"/>
                  </a:solidFill>
                </a:rPr>
                <a:t>verksamhet har, vilka reservrutiner som finns och vilka konsekvenser </a:t>
              </a:r>
              <a:br>
                <a:rPr lang="sv-SE" sz="800" dirty="0">
                  <a:solidFill>
                    <a:prstClr val="black"/>
                  </a:solidFill>
                </a:rPr>
              </a:br>
              <a:r>
                <a:rPr lang="sv-SE" sz="800" dirty="0">
                  <a:solidFill>
                    <a:prstClr val="black"/>
                  </a:solidFill>
                </a:rPr>
                <a:t>ett bortfall skulle få.</a:t>
              </a:r>
              <a:endParaRPr lang="sv-SE" sz="800" dirty="0">
                <a:solidFill>
                  <a:prstClr val="black"/>
                </a:solidFill>
                <a:latin typeface="Georgia"/>
              </a:endParaRPr>
            </a:p>
          </p:txBody>
        </p:sp>
      </p:grpSp>
      <p:grpSp>
        <p:nvGrpSpPr>
          <p:cNvPr id="120" name="Grupp 119">
            <a:extLst>
              <a:ext uri="{FF2B5EF4-FFF2-40B4-BE49-F238E27FC236}">
                <a16:creationId xmlns:a16="http://schemas.microsoft.com/office/drawing/2014/main" id="{6EEE9421-E10E-4772-8112-54A8A1DF4316}"/>
              </a:ext>
            </a:extLst>
          </p:cNvPr>
          <p:cNvGrpSpPr/>
          <p:nvPr/>
        </p:nvGrpSpPr>
        <p:grpSpPr>
          <a:xfrm>
            <a:off x="216203" y="4514762"/>
            <a:ext cx="2179133" cy="2167850"/>
            <a:chOff x="216203" y="4498487"/>
            <a:chExt cx="2179133" cy="2167850"/>
          </a:xfrm>
        </p:grpSpPr>
        <p:grpSp>
          <p:nvGrpSpPr>
            <p:cNvPr id="121" name="Grupp 120">
              <a:extLst>
                <a:ext uri="{FF2B5EF4-FFF2-40B4-BE49-F238E27FC236}">
                  <a16:creationId xmlns:a16="http://schemas.microsoft.com/office/drawing/2014/main" id="{0F664487-8F94-425C-A501-F44BE44353FC}"/>
                </a:ext>
              </a:extLst>
            </p:cNvPr>
            <p:cNvGrpSpPr/>
            <p:nvPr/>
          </p:nvGrpSpPr>
          <p:grpSpPr>
            <a:xfrm flipV="1">
              <a:off x="216203" y="4498487"/>
              <a:ext cx="2179133" cy="2167850"/>
              <a:chOff x="406399" y="296333"/>
              <a:chExt cx="1933599" cy="2167850"/>
            </a:xfrm>
            <a:solidFill>
              <a:schemeClr val="accent4"/>
            </a:solidFill>
          </p:grpSpPr>
          <p:sp>
            <p:nvSpPr>
              <p:cNvPr id="123" name="Rektangel 122">
                <a:extLst>
                  <a:ext uri="{FF2B5EF4-FFF2-40B4-BE49-F238E27FC236}">
                    <a16:creationId xmlns:a16="http://schemas.microsoft.com/office/drawing/2014/main" id="{FD4968A9-D4DA-431C-A8CE-14010FAF2C38}"/>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4" name="Likbent triangel 123">
                <a:extLst>
                  <a:ext uri="{FF2B5EF4-FFF2-40B4-BE49-F238E27FC236}">
                    <a16:creationId xmlns:a16="http://schemas.microsoft.com/office/drawing/2014/main" id="{37BBA27B-EB7A-4A3D-A2D0-B7277982331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22" name="textruta 121">
              <a:extLst>
                <a:ext uri="{FF2B5EF4-FFF2-40B4-BE49-F238E27FC236}">
                  <a16:creationId xmlns:a16="http://schemas.microsoft.com/office/drawing/2014/main" id="{3EF24BED-54EE-4F27-B466-745B67DA71FD}"/>
                </a:ext>
              </a:extLst>
            </p:cNvPr>
            <p:cNvSpPr txBox="1"/>
            <p:nvPr/>
          </p:nvSpPr>
          <p:spPr>
            <a:xfrm>
              <a:off x="370587" y="4757245"/>
              <a:ext cx="1870364" cy="1769715"/>
            </a:xfrm>
            <a:prstGeom prst="rect">
              <a:avLst/>
            </a:prstGeom>
            <a:noFill/>
          </p:spPr>
          <p:txBody>
            <a:bodyPr wrap="square" rtlCol="0">
              <a:spAutoFit/>
            </a:bodyPr>
            <a:lstStyle/>
            <a:p>
              <a:pPr>
                <a:spcAft>
                  <a:spcPts val="600"/>
                </a:spcAft>
              </a:pPr>
              <a:r>
                <a:rPr lang="sv-SE" sz="800" b="1" dirty="0">
                  <a:solidFill>
                    <a:schemeClr val="bg1"/>
                  </a:solidFill>
                </a:rPr>
                <a:t>Hantering av händelser</a:t>
              </a:r>
            </a:p>
            <a:p>
              <a:r>
                <a:rPr lang="sv-SE" sz="800" dirty="0">
                  <a:solidFill>
                    <a:schemeClr val="bg1"/>
                  </a:solidFill>
                </a:rPr>
                <a:t>Kontinuitetshantering ger er kunskap om vilka konsekvenser olika typer av avbrott och störningar kan få för er samhällsviktiga verksamhet. Genom kartläggning av t.ex. kritiska resurser och avbrottstider kan beslutsfattare </a:t>
              </a:r>
              <a:br>
                <a:rPr lang="sv-SE" sz="800" dirty="0">
                  <a:solidFill>
                    <a:schemeClr val="bg1"/>
                  </a:solidFill>
                </a:rPr>
              </a:br>
              <a:r>
                <a:rPr lang="sv-SE" sz="800" dirty="0">
                  <a:solidFill>
                    <a:schemeClr val="bg1"/>
                  </a:solidFill>
                </a:rPr>
                <a:t>i krisorganisationen få hjälp att prioritera åtgärder och verksamheter. Kontinuitetshantering ger även underlag för bl.a. nöd-, reserv- och krisplaner (t.ex. nödvattenplaner </a:t>
              </a:r>
              <a:br>
                <a:rPr lang="sv-SE" sz="800" dirty="0">
                  <a:solidFill>
                    <a:schemeClr val="bg1"/>
                  </a:solidFill>
                </a:rPr>
              </a:br>
              <a:r>
                <a:rPr lang="sv-SE" sz="800" dirty="0">
                  <a:solidFill>
                    <a:schemeClr val="bg1"/>
                  </a:solidFill>
                </a:rPr>
                <a:t>och </a:t>
              </a:r>
              <a:r>
                <a:rPr lang="sv-SE" sz="800" dirty="0" err="1">
                  <a:solidFill>
                    <a:schemeClr val="bg1"/>
                  </a:solidFill>
                </a:rPr>
                <a:t>Styrelsplanering</a:t>
              </a:r>
              <a:r>
                <a:rPr lang="sv-SE" sz="800" dirty="0">
                  <a:solidFill>
                    <a:schemeClr val="bg1"/>
                  </a:solidFill>
                </a:rPr>
                <a:t>). </a:t>
              </a:r>
            </a:p>
          </p:txBody>
        </p:sp>
      </p:grpSp>
      <p:grpSp>
        <p:nvGrpSpPr>
          <p:cNvPr id="125" name="Grupp 124">
            <a:extLst>
              <a:ext uri="{FF2B5EF4-FFF2-40B4-BE49-F238E27FC236}">
                <a16:creationId xmlns:a16="http://schemas.microsoft.com/office/drawing/2014/main" id="{0AA7AF6F-050B-427A-8DCC-55763AF7C95F}"/>
              </a:ext>
            </a:extLst>
          </p:cNvPr>
          <p:cNvGrpSpPr/>
          <p:nvPr/>
        </p:nvGrpSpPr>
        <p:grpSpPr>
          <a:xfrm>
            <a:off x="2593220" y="4514762"/>
            <a:ext cx="2179133" cy="2167850"/>
            <a:chOff x="2593220" y="4498487"/>
            <a:chExt cx="2179133" cy="2167850"/>
          </a:xfrm>
        </p:grpSpPr>
        <p:grpSp>
          <p:nvGrpSpPr>
            <p:cNvPr id="126" name="Grupp 125">
              <a:extLst>
                <a:ext uri="{FF2B5EF4-FFF2-40B4-BE49-F238E27FC236}">
                  <a16:creationId xmlns:a16="http://schemas.microsoft.com/office/drawing/2014/main" id="{15D6A5AD-8960-45DE-9E4D-F835E0B11EC7}"/>
                </a:ext>
              </a:extLst>
            </p:cNvPr>
            <p:cNvGrpSpPr/>
            <p:nvPr/>
          </p:nvGrpSpPr>
          <p:grpSpPr>
            <a:xfrm flipV="1">
              <a:off x="2593220" y="4498487"/>
              <a:ext cx="2179133" cy="2167850"/>
              <a:chOff x="406399" y="296333"/>
              <a:chExt cx="1933599" cy="2167850"/>
            </a:xfrm>
            <a:solidFill>
              <a:schemeClr val="bg1"/>
            </a:solidFill>
          </p:grpSpPr>
          <p:sp>
            <p:nvSpPr>
              <p:cNvPr id="129" name="Rektangel 128">
                <a:extLst>
                  <a:ext uri="{FF2B5EF4-FFF2-40B4-BE49-F238E27FC236}">
                    <a16:creationId xmlns:a16="http://schemas.microsoft.com/office/drawing/2014/main" id="{54B6298C-76B9-4C73-90F7-DF29B57442D3}"/>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0" name="Likbent triangel 129">
                <a:extLst>
                  <a:ext uri="{FF2B5EF4-FFF2-40B4-BE49-F238E27FC236}">
                    <a16:creationId xmlns:a16="http://schemas.microsoft.com/office/drawing/2014/main" id="{5D39284B-B221-4FB2-A3BE-B768ABA3A947}"/>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27" name="Bildobjekt 126">
              <a:extLst>
                <a:ext uri="{FF2B5EF4-FFF2-40B4-BE49-F238E27FC236}">
                  <a16:creationId xmlns:a16="http://schemas.microsoft.com/office/drawing/2014/main" id="{88F00FEE-A3B2-4F88-8232-76EEB236593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30751" y="5464382"/>
              <a:ext cx="914985" cy="1029358"/>
            </a:xfrm>
            <a:prstGeom prst="rect">
              <a:avLst/>
            </a:prstGeom>
          </p:spPr>
        </p:pic>
        <p:sp>
          <p:nvSpPr>
            <p:cNvPr id="128" name="textruta 127">
              <a:extLst>
                <a:ext uri="{FF2B5EF4-FFF2-40B4-BE49-F238E27FC236}">
                  <a16:creationId xmlns:a16="http://schemas.microsoft.com/office/drawing/2014/main" id="{469AB104-7B9F-4443-800E-F3FCEBFB75D8}"/>
                </a:ext>
              </a:extLst>
            </p:cNvPr>
            <p:cNvSpPr txBox="1"/>
            <p:nvPr/>
          </p:nvSpPr>
          <p:spPr>
            <a:xfrm>
              <a:off x="2747604" y="4757245"/>
              <a:ext cx="1870364" cy="1523494"/>
            </a:xfrm>
            <a:prstGeom prst="rect">
              <a:avLst/>
            </a:prstGeom>
            <a:noFill/>
          </p:spPr>
          <p:txBody>
            <a:bodyPr wrap="square" rtlCol="0">
              <a:spAutoFit/>
            </a:bodyPr>
            <a:lstStyle/>
            <a:p>
              <a:pPr>
                <a:spcAft>
                  <a:spcPts val="600"/>
                </a:spcAft>
              </a:pPr>
              <a:r>
                <a:rPr lang="sv-SE" sz="800" b="1" dirty="0"/>
                <a:t>Utbildning och övning</a:t>
              </a:r>
            </a:p>
            <a:p>
              <a:r>
                <a:rPr lang="sv-SE" sz="800" dirty="0"/>
                <a:t>Genom att kartlägga och analysera er samhällsviktiga verksamhet får ni underlag till utbildnings- och övningsplaneringen. Exempelvis vilka verksamheter som bör prioriteras i utbildning </a:t>
              </a:r>
              <a:br>
                <a:rPr lang="sv-SE" sz="800" dirty="0"/>
              </a:br>
              <a:r>
                <a:rPr lang="sv-SE" sz="800" dirty="0"/>
                <a:t>och övning, samt </a:t>
              </a:r>
              <a:br>
                <a:rPr lang="sv-SE" sz="800" dirty="0"/>
              </a:br>
              <a:r>
                <a:rPr lang="sv-SE" sz="800" dirty="0"/>
                <a:t>vilka reservrutiner </a:t>
              </a:r>
              <a:br>
                <a:rPr lang="sv-SE" sz="800" dirty="0"/>
              </a:br>
              <a:r>
                <a:rPr lang="sv-SE" sz="800" dirty="0"/>
                <a:t>och funktioner </a:t>
              </a:r>
              <a:br>
                <a:rPr lang="sv-SE" sz="800" dirty="0"/>
              </a:br>
              <a:r>
                <a:rPr lang="sv-SE" sz="800" dirty="0"/>
                <a:t>som ska övas.</a:t>
              </a:r>
            </a:p>
          </p:txBody>
        </p:sp>
      </p:grpSp>
      <p:grpSp>
        <p:nvGrpSpPr>
          <p:cNvPr id="131" name="Grupp 130">
            <a:extLst>
              <a:ext uri="{FF2B5EF4-FFF2-40B4-BE49-F238E27FC236}">
                <a16:creationId xmlns:a16="http://schemas.microsoft.com/office/drawing/2014/main" id="{7113A92E-714B-4E21-BE47-E956BA862EF9}"/>
              </a:ext>
            </a:extLst>
          </p:cNvPr>
          <p:cNvGrpSpPr/>
          <p:nvPr/>
        </p:nvGrpSpPr>
        <p:grpSpPr>
          <a:xfrm>
            <a:off x="4970237" y="4514762"/>
            <a:ext cx="2179133" cy="2167850"/>
            <a:chOff x="4970237" y="4498487"/>
            <a:chExt cx="2179133" cy="2167850"/>
          </a:xfrm>
        </p:grpSpPr>
        <p:grpSp>
          <p:nvGrpSpPr>
            <p:cNvPr id="132" name="Grupp 131">
              <a:extLst>
                <a:ext uri="{FF2B5EF4-FFF2-40B4-BE49-F238E27FC236}">
                  <a16:creationId xmlns:a16="http://schemas.microsoft.com/office/drawing/2014/main" id="{592F490C-689B-4105-BF05-F086BB07D32B}"/>
                </a:ext>
              </a:extLst>
            </p:cNvPr>
            <p:cNvGrpSpPr/>
            <p:nvPr/>
          </p:nvGrpSpPr>
          <p:grpSpPr>
            <a:xfrm flipV="1">
              <a:off x="4970237" y="4498487"/>
              <a:ext cx="2179133" cy="2167850"/>
              <a:chOff x="406399" y="296333"/>
              <a:chExt cx="1933599" cy="2167850"/>
            </a:xfrm>
            <a:solidFill>
              <a:schemeClr val="accent5"/>
            </a:solidFill>
          </p:grpSpPr>
          <p:sp>
            <p:nvSpPr>
              <p:cNvPr id="134" name="Rektangel 133">
                <a:extLst>
                  <a:ext uri="{FF2B5EF4-FFF2-40B4-BE49-F238E27FC236}">
                    <a16:creationId xmlns:a16="http://schemas.microsoft.com/office/drawing/2014/main" id="{6631EBDE-6371-4DC7-8B2E-5C839A78B328}"/>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5" name="Likbent triangel 134">
                <a:extLst>
                  <a:ext uri="{FF2B5EF4-FFF2-40B4-BE49-F238E27FC236}">
                    <a16:creationId xmlns:a16="http://schemas.microsoft.com/office/drawing/2014/main" id="{667C676E-2F9F-46C4-8E18-32FD5ECAC844}"/>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3" name="textruta 132">
              <a:extLst>
                <a:ext uri="{FF2B5EF4-FFF2-40B4-BE49-F238E27FC236}">
                  <a16:creationId xmlns:a16="http://schemas.microsoft.com/office/drawing/2014/main" id="{002A77BD-10BD-47B7-A6EE-D20832B0A2C1}"/>
                </a:ext>
              </a:extLst>
            </p:cNvPr>
            <p:cNvSpPr txBox="1"/>
            <p:nvPr/>
          </p:nvSpPr>
          <p:spPr>
            <a:xfrm>
              <a:off x="5124621" y="4757245"/>
              <a:ext cx="1870364" cy="1400383"/>
            </a:xfrm>
            <a:prstGeom prst="rect">
              <a:avLst/>
            </a:prstGeom>
            <a:noFill/>
          </p:spPr>
          <p:txBody>
            <a:bodyPr wrap="square" rtlCol="0">
              <a:spAutoFit/>
            </a:bodyPr>
            <a:lstStyle/>
            <a:p>
              <a:pPr>
                <a:spcAft>
                  <a:spcPts val="600"/>
                </a:spcAft>
              </a:pPr>
              <a:r>
                <a:rPr lang="sv-SE" sz="800" b="1" dirty="0">
                  <a:solidFill>
                    <a:schemeClr val="bg1"/>
                  </a:solidFill>
                </a:rPr>
                <a:t>Civilt försvar</a:t>
              </a:r>
            </a:p>
            <a:p>
              <a:r>
                <a:rPr lang="sv-SE" sz="800" dirty="0">
                  <a:solidFill>
                    <a:schemeClr val="bg1"/>
                  </a:solidFill>
                </a:rPr>
                <a:t>Kontinuitetshantering är ett verktyg för att kartlägga samhällsviktiga verksamheter och genomföra åtgärder så att de kan upprätthållas oavsett störning - även vid höjd beredskap och ytterst krig. Kraven och möjligheterna till reservlösningar kan för vissa verksamheter se helt annorlunda ut än i fredstid. </a:t>
              </a:r>
            </a:p>
          </p:txBody>
        </p:sp>
      </p:grpSp>
      <p:grpSp>
        <p:nvGrpSpPr>
          <p:cNvPr id="136" name="Grupp 135">
            <a:extLst>
              <a:ext uri="{FF2B5EF4-FFF2-40B4-BE49-F238E27FC236}">
                <a16:creationId xmlns:a16="http://schemas.microsoft.com/office/drawing/2014/main" id="{4279864E-8735-49FD-8C33-132876E432C9}"/>
              </a:ext>
            </a:extLst>
          </p:cNvPr>
          <p:cNvGrpSpPr/>
          <p:nvPr/>
        </p:nvGrpSpPr>
        <p:grpSpPr>
          <a:xfrm>
            <a:off x="7347254" y="4514762"/>
            <a:ext cx="2179133" cy="2167850"/>
            <a:chOff x="7347254" y="4498487"/>
            <a:chExt cx="2179133" cy="2167850"/>
          </a:xfrm>
        </p:grpSpPr>
        <p:grpSp>
          <p:nvGrpSpPr>
            <p:cNvPr id="137" name="Grupp 136">
              <a:extLst>
                <a:ext uri="{FF2B5EF4-FFF2-40B4-BE49-F238E27FC236}">
                  <a16:creationId xmlns:a16="http://schemas.microsoft.com/office/drawing/2014/main" id="{77700317-FED8-473A-AEB4-C01501DF2017}"/>
                </a:ext>
              </a:extLst>
            </p:cNvPr>
            <p:cNvGrpSpPr/>
            <p:nvPr/>
          </p:nvGrpSpPr>
          <p:grpSpPr>
            <a:xfrm flipV="1">
              <a:off x="7347254" y="4498487"/>
              <a:ext cx="2179133" cy="2167850"/>
              <a:chOff x="406399" y="296333"/>
              <a:chExt cx="1933599" cy="2167850"/>
            </a:xfrm>
            <a:solidFill>
              <a:schemeClr val="bg1"/>
            </a:solidFill>
          </p:grpSpPr>
          <p:sp>
            <p:nvSpPr>
              <p:cNvPr id="139" name="Rektangel 138">
                <a:extLst>
                  <a:ext uri="{FF2B5EF4-FFF2-40B4-BE49-F238E27FC236}">
                    <a16:creationId xmlns:a16="http://schemas.microsoft.com/office/drawing/2014/main" id="{03D3FD26-5CDD-4548-B5BD-E884D20019B4}"/>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0" name="Likbent triangel 139">
                <a:extLst>
                  <a:ext uri="{FF2B5EF4-FFF2-40B4-BE49-F238E27FC236}">
                    <a16:creationId xmlns:a16="http://schemas.microsoft.com/office/drawing/2014/main" id="{F68F2FB1-563E-495C-9AE4-08E86013175E}"/>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8" name="textruta 137">
              <a:extLst>
                <a:ext uri="{FF2B5EF4-FFF2-40B4-BE49-F238E27FC236}">
                  <a16:creationId xmlns:a16="http://schemas.microsoft.com/office/drawing/2014/main" id="{51757530-2F2F-4769-9E4A-88AED1257B26}"/>
                </a:ext>
              </a:extLst>
            </p:cNvPr>
            <p:cNvSpPr txBox="1"/>
            <p:nvPr/>
          </p:nvSpPr>
          <p:spPr>
            <a:xfrm>
              <a:off x="7501638" y="4757245"/>
              <a:ext cx="1870364" cy="1646605"/>
            </a:xfrm>
            <a:prstGeom prst="rect">
              <a:avLst/>
            </a:prstGeom>
            <a:noFill/>
          </p:spPr>
          <p:txBody>
            <a:bodyPr wrap="square" rtlCol="0">
              <a:spAutoFit/>
            </a:bodyPr>
            <a:lstStyle/>
            <a:p>
              <a:pPr>
                <a:spcAft>
                  <a:spcPts val="600"/>
                </a:spcAft>
              </a:pPr>
              <a:r>
                <a:rPr lang="sv-SE" sz="800" b="1" dirty="0"/>
                <a:t>Krigsorganisation och krigsplacering</a:t>
              </a:r>
            </a:p>
            <a:p>
              <a:r>
                <a:rPr lang="sv-SE" sz="800" dirty="0"/>
                <a:t>Kontinuitetshantering ger er underlag för att skapa en krigsorganisation samt för att krigsplacera den personal som krävs för att upprätthålla kritiska verksamheter </a:t>
              </a:r>
              <a:br>
                <a:rPr lang="sv-SE" sz="800" dirty="0"/>
              </a:br>
              <a:r>
                <a:rPr lang="sv-SE" sz="800" dirty="0"/>
                <a:t>i er organisation. Arbetet ger underlag om er samhällsviktiga verksamhet och deras beroenden, däribland verksamheternas beroende av personal.</a:t>
              </a:r>
            </a:p>
          </p:txBody>
        </p:sp>
      </p:grpSp>
      <p:grpSp>
        <p:nvGrpSpPr>
          <p:cNvPr id="141" name="Grupp 140">
            <a:extLst>
              <a:ext uri="{FF2B5EF4-FFF2-40B4-BE49-F238E27FC236}">
                <a16:creationId xmlns:a16="http://schemas.microsoft.com/office/drawing/2014/main" id="{24EF269C-7665-4738-84C3-31CD92E505E8}"/>
              </a:ext>
            </a:extLst>
          </p:cNvPr>
          <p:cNvGrpSpPr/>
          <p:nvPr/>
        </p:nvGrpSpPr>
        <p:grpSpPr>
          <a:xfrm>
            <a:off x="9724270" y="4514762"/>
            <a:ext cx="2179133" cy="2167850"/>
            <a:chOff x="9724270" y="4498487"/>
            <a:chExt cx="2179133" cy="2167850"/>
          </a:xfrm>
        </p:grpSpPr>
        <p:grpSp>
          <p:nvGrpSpPr>
            <p:cNvPr id="142" name="Grupp 141">
              <a:extLst>
                <a:ext uri="{FF2B5EF4-FFF2-40B4-BE49-F238E27FC236}">
                  <a16:creationId xmlns:a16="http://schemas.microsoft.com/office/drawing/2014/main" id="{8F23B399-B74D-49E7-8EDC-C77EE744A9B7}"/>
                </a:ext>
              </a:extLst>
            </p:cNvPr>
            <p:cNvGrpSpPr/>
            <p:nvPr/>
          </p:nvGrpSpPr>
          <p:grpSpPr>
            <a:xfrm flipV="1">
              <a:off x="9724270" y="4498487"/>
              <a:ext cx="2179133" cy="2167850"/>
              <a:chOff x="406399" y="296333"/>
              <a:chExt cx="1933599" cy="2167850"/>
            </a:xfrm>
            <a:solidFill>
              <a:schemeClr val="accent6"/>
            </a:solidFill>
          </p:grpSpPr>
          <p:sp>
            <p:nvSpPr>
              <p:cNvPr id="145" name="Rektangel 144">
                <a:extLst>
                  <a:ext uri="{FF2B5EF4-FFF2-40B4-BE49-F238E27FC236}">
                    <a16:creationId xmlns:a16="http://schemas.microsoft.com/office/drawing/2014/main" id="{EE1AD6EA-44C3-4924-80C8-B5BC7BE8C52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6" name="Likbent triangel 145">
                <a:extLst>
                  <a:ext uri="{FF2B5EF4-FFF2-40B4-BE49-F238E27FC236}">
                    <a16:creationId xmlns:a16="http://schemas.microsoft.com/office/drawing/2014/main" id="{B348DFB5-C5B4-4ECA-A127-B232D96BBF4C}"/>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43" name="Bildobjekt 142">
              <a:extLst>
                <a:ext uri="{FF2B5EF4-FFF2-40B4-BE49-F238E27FC236}">
                  <a16:creationId xmlns:a16="http://schemas.microsoft.com/office/drawing/2014/main" id="{BB00E7D7-D40F-4CF4-A955-F22C03C859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110696" y="6190848"/>
              <a:ext cx="1439761" cy="336112"/>
            </a:xfrm>
            <a:prstGeom prst="rect">
              <a:avLst/>
            </a:prstGeom>
          </p:spPr>
        </p:pic>
        <p:sp>
          <p:nvSpPr>
            <p:cNvPr id="144" name="textruta 143">
              <a:extLst>
                <a:ext uri="{FF2B5EF4-FFF2-40B4-BE49-F238E27FC236}">
                  <a16:creationId xmlns:a16="http://schemas.microsoft.com/office/drawing/2014/main" id="{72E1C8EE-7432-4933-90F5-6DD0AA9366E3}"/>
                </a:ext>
              </a:extLst>
            </p:cNvPr>
            <p:cNvSpPr txBox="1"/>
            <p:nvPr/>
          </p:nvSpPr>
          <p:spPr>
            <a:xfrm>
              <a:off x="9878654" y="4757245"/>
              <a:ext cx="1903846" cy="1400383"/>
            </a:xfrm>
            <a:prstGeom prst="rect">
              <a:avLst/>
            </a:prstGeom>
            <a:noFill/>
          </p:spPr>
          <p:txBody>
            <a:bodyPr wrap="square" rtlCol="0">
              <a:spAutoFit/>
            </a:bodyPr>
            <a:lstStyle/>
            <a:p>
              <a:pPr>
                <a:spcAft>
                  <a:spcPts val="600"/>
                </a:spcAft>
              </a:pPr>
              <a:r>
                <a:rPr lang="sv-SE" sz="800" b="1" dirty="0"/>
                <a:t>Upphandling</a:t>
              </a:r>
            </a:p>
            <a:p>
              <a:r>
                <a:rPr lang="sv-SE" sz="800" dirty="0"/>
                <a:t>I ert arbete med kontinuitetshantering identifierar ni de beroenden som är kritiska för att er samhällsviktiga verksamhet ska fungera. Det ger er ett underlag till bedömning om det är lämpligt att behålla driften inom organisationen och för tydligare krav på  leverantörer gällande leveransförmåga. </a:t>
              </a:r>
            </a:p>
          </p:txBody>
        </p:sp>
      </p:grpSp>
    </p:spTree>
    <p:extLst>
      <p:ext uri="{BB962C8B-B14F-4D97-AF65-F5344CB8AC3E}">
        <p14:creationId xmlns:p14="http://schemas.microsoft.com/office/powerpoint/2010/main" val="676633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1250"/>
                                        <p:tgtEl>
                                          <p:spTgt spid="88"/>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3250"/>
                            </p:stCondLst>
                            <p:childTnLst>
                              <p:par>
                                <p:cTn id="17" presetID="10" presetClass="entr" presetSubtype="0"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fade">
                                      <p:cBhvr>
                                        <p:cTn id="19" dur="1000"/>
                                        <p:tgtEl>
                                          <p:spTgt spid="78"/>
                                        </p:tgtEl>
                                      </p:cBhvr>
                                    </p:animEffect>
                                  </p:childTnLst>
                                </p:cTn>
                              </p:par>
                            </p:childTnLst>
                          </p:cTn>
                        </p:par>
                        <p:par>
                          <p:cTn id="20" fill="hold">
                            <p:stCondLst>
                              <p:cond delay="4250"/>
                            </p:stCondLst>
                            <p:childTnLst>
                              <p:par>
                                <p:cTn id="21" presetID="10" presetClass="entr" presetSubtype="0" fill="hold" nodeType="after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1000"/>
                                        <p:tgtEl>
                                          <p:spTgt spid="79"/>
                                        </p:tgtEl>
                                      </p:cBhvr>
                                    </p:animEffect>
                                  </p:childTnLst>
                                </p:cTn>
                              </p:par>
                            </p:childTnLst>
                          </p:cTn>
                        </p:par>
                        <p:par>
                          <p:cTn id="24" fill="hold">
                            <p:stCondLst>
                              <p:cond delay="5250"/>
                            </p:stCondLst>
                            <p:childTnLst>
                              <p:par>
                                <p:cTn id="25" presetID="10" presetClass="entr" presetSubtype="0" fill="hold" nodeType="after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1000"/>
                                        <p:tgtEl>
                                          <p:spTgt spid="80"/>
                                        </p:tgtEl>
                                      </p:cBhvr>
                                    </p:animEffect>
                                  </p:childTnLst>
                                </p:cTn>
                              </p:par>
                            </p:childTnLst>
                          </p:cTn>
                        </p:par>
                        <p:par>
                          <p:cTn id="28" fill="hold">
                            <p:stCondLst>
                              <p:cond delay="6250"/>
                            </p:stCondLst>
                            <p:childTnLst>
                              <p:par>
                                <p:cTn id="29" presetID="10" presetClass="entr" presetSubtype="0" fill="hold" nodeType="after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fade">
                                      <p:cBhvr>
                                        <p:cTn id="31" dur="1000"/>
                                        <p:tgtEl>
                                          <p:spTgt spid="81"/>
                                        </p:tgtEl>
                                      </p:cBhvr>
                                    </p:animEffect>
                                  </p:childTnLst>
                                </p:cTn>
                              </p:par>
                            </p:childTnLst>
                          </p:cTn>
                        </p:par>
                        <p:par>
                          <p:cTn id="32" fill="hold">
                            <p:stCondLst>
                              <p:cond delay="7250"/>
                            </p:stCondLst>
                            <p:childTnLst>
                              <p:par>
                                <p:cTn id="33" presetID="10" presetClass="entr" presetSubtype="0" fill="hold" nodeType="afterEffect">
                                  <p:stCondLst>
                                    <p:cond delay="0"/>
                                  </p:stCondLst>
                                  <p:childTnLst>
                                    <p:set>
                                      <p:cBhvr>
                                        <p:cTn id="34" dur="1" fill="hold">
                                          <p:stCondLst>
                                            <p:cond delay="0"/>
                                          </p:stCondLst>
                                        </p:cTn>
                                        <p:tgtEl>
                                          <p:spTgt spid="82"/>
                                        </p:tgtEl>
                                        <p:attrNameLst>
                                          <p:attrName>style.visibility</p:attrName>
                                        </p:attrNameLst>
                                      </p:cBhvr>
                                      <p:to>
                                        <p:strVal val="visible"/>
                                      </p:to>
                                    </p:set>
                                    <p:animEffect transition="in" filter="fade">
                                      <p:cBhvr>
                                        <p:cTn id="35" dur="1000"/>
                                        <p:tgtEl>
                                          <p:spTgt spid="82"/>
                                        </p:tgtEl>
                                      </p:cBhvr>
                                    </p:animEffect>
                                  </p:childTnLst>
                                </p:cTn>
                              </p:par>
                            </p:childTnLst>
                          </p:cTn>
                        </p:par>
                        <p:par>
                          <p:cTn id="36" fill="hold">
                            <p:stCondLst>
                              <p:cond delay="8250"/>
                            </p:stCondLst>
                            <p:childTnLst>
                              <p:par>
                                <p:cTn id="37" presetID="10" presetClass="entr" presetSubtype="0" fill="hold" nodeType="afterEffect">
                                  <p:stCondLst>
                                    <p:cond delay="0"/>
                                  </p:stCondLst>
                                  <p:childTnLst>
                                    <p:set>
                                      <p:cBhvr>
                                        <p:cTn id="38" dur="1" fill="hold">
                                          <p:stCondLst>
                                            <p:cond delay="0"/>
                                          </p:stCondLst>
                                        </p:cTn>
                                        <p:tgtEl>
                                          <p:spTgt spid="83"/>
                                        </p:tgtEl>
                                        <p:attrNameLst>
                                          <p:attrName>style.visibility</p:attrName>
                                        </p:attrNameLst>
                                      </p:cBhvr>
                                      <p:to>
                                        <p:strVal val="visible"/>
                                      </p:to>
                                    </p:set>
                                    <p:animEffect transition="in" filter="fade">
                                      <p:cBhvr>
                                        <p:cTn id="39" dur="1000"/>
                                        <p:tgtEl>
                                          <p:spTgt spid="83"/>
                                        </p:tgtEl>
                                      </p:cBhvr>
                                    </p:animEffect>
                                  </p:childTnLst>
                                </p:cTn>
                              </p:par>
                            </p:childTnLst>
                          </p:cTn>
                        </p:par>
                        <p:par>
                          <p:cTn id="40" fill="hold">
                            <p:stCondLst>
                              <p:cond delay="9250"/>
                            </p:stCondLst>
                            <p:childTnLst>
                              <p:par>
                                <p:cTn id="41" presetID="10" presetClass="entr" presetSubtype="0" fill="hold" nodeType="afterEffect">
                                  <p:stCondLst>
                                    <p:cond delay="0"/>
                                  </p:stCondLst>
                                  <p:childTnLst>
                                    <p:set>
                                      <p:cBhvr>
                                        <p:cTn id="42" dur="1" fill="hold">
                                          <p:stCondLst>
                                            <p:cond delay="0"/>
                                          </p:stCondLst>
                                        </p:cTn>
                                        <p:tgtEl>
                                          <p:spTgt spid="84"/>
                                        </p:tgtEl>
                                        <p:attrNameLst>
                                          <p:attrName>style.visibility</p:attrName>
                                        </p:attrNameLst>
                                      </p:cBhvr>
                                      <p:to>
                                        <p:strVal val="visible"/>
                                      </p:to>
                                    </p:set>
                                    <p:animEffect transition="in" filter="fade">
                                      <p:cBhvr>
                                        <p:cTn id="43" dur="1000"/>
                                        <p:tgtEl>
                                          <p:spTgt spid="84"/>
                                        </p:tgtEl>
                                      </p:cBhvr>
                                    </p:animEffect>
                                  </p:childTnLst>
                                </p:cTn>
                              </p:par>
                            </p:childTnLst>
                          </p:cTn>
                        </p:par>
                        <p:par>
                          <p:cTn id="44" fill="hold">
                            <p:stCondLst>
                              <p:cond delay="10250"/>
                            </p:stCondLst>
                            <p:childTnLst>
                              <p:par>
                                <p:cTn id="45" presetID="10" presetClass="entr" presetSubtype="0"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fade">
                                      <p:cBhvr>
                                        <p:cTn id="47" dur="1000"/>
                                        <p:tgtEl>
                                          <p:spTgt spid="85"/>
                                        </p:tgtEl>
                                      </p:cBhvr>
                                    </p:animEffect>
                                  </p:childTnLst>
                                </p:cTn>
                              </p:par>
                            </p:childTnLst>
                          </p:cTn>
                        </p:par>
                        <p:par>
                          <p:cTn id="48" fill="hold">
                            <p:stCondLst>
                              <p:cond delay="11250"/>
                            </p:stCondLst>
                            <p:childTnLst>
                              <p:par>
                                <p:cTn id="49" presetID="10" presetClass="entr" presetSubtype="0" fill="hold" nodeType="afterEffect">
                                  <p:stCondLst>
                                    <p:cond delay="0"/>
                                  </p:stCondLst>
                                  <p:childTnLst>
                                    <p:set>
                                      <p:cBhvr>
                                        <p:cTn id="50" dur="1" fill="hold">
                                          <p:stCondLst>
                                            <p:cond delay="0"/>
                                          </p:stCondLst>
                                        </p:cTn>
                                        <p:tgtEl>
                                          <p:spTgt spid="86"/>
                                        </p:tgtEl>
                                        <p:attrNameLst>
                                          <p:attrName>style.visibility</p:attrName>
                                        </p:attrNameLst>
                                      </p:cBhvr>
                                      <p:to>
                                        <p:strVal val="visible"/>
                                      </p:to>
                                    </p:set>
                                    <p:animEffect transition="in" filter="fade">
                                      <p:cBhvr>
                                        <p:cTn id="51" dur="1000"/>
                                        <p:tgtEl>
                                          <p:spTgt spid="86"/>
                                        </p:tgtEl>
                                      </p:cBhvr>
                                    </p:animEffect>
                                  </p:childTnLst>
                                </p:cTn>
                              </p:par>
                            </p:childTnLst>
                          </p:cTn>
                        </p:par>
                        <p:par>
                          <p:cTn id="52" fill="hold">
                            <p:stCondLst>
                              <p:cond delay="12250"/>
                            </p:stCondLst>
                            <p:childTnLst>
                              <p:par>
                                <p:cTn id="53" presetID="10" presetClass="entr" presetSubtype="0" fill="hold" nodeType="after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fade">
                                      <p:cBhvr>
                                        <p:cTn id="55" dur="1000"/>
                                        <p:tgtEl>
                                          <p:spTgt spid="8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92"/>
                                        </p:tgtEl>
                                        <p:attrNameLst>
                                          <p:attrName>style.visibility</p:attrName>
                                        </p:attrNameLst>
                                      </p:cBhvr>
                                      <p:to>
                                        <p:strVal val="visible"/>
                                      </p:to>
                                    </p:set>
                                    <p:animEffect transition="in" filter="fade">
                                      <p:cBhvr>
                                        <p:cTn id="60" dur="500"/>
                                        <p:tgtEl>
                                          <p:spTgt spid="9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98"/>
                                        </p:tgtEl>
                                        <p:attrNameLst>
                                          <p:attrName>style.visibility</p:attrName>
                                        </p:attrNameLst>
                                      </p:cBhvr>
                                      <p:to>
                                        <p:strVal val="visible"/>
                                      </p:to>
                                    </p:set>
                                    <p:animEffect transition="in" filter="fade">
                                      <p:cBhvr>
                                        <p:cTn id="65" dur="500"/>
                                        <p:tgtEl>
                                          <p:spTgt spid="9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03"/>
                                        </p:tgtEl>
                                        <p:attrNameLst>
                                          <p:attrName>style.visibility</p:attrName>
                                        </p:attrNameLst>
                                      </p:cBhvr>
                                      <p:to>
                                        <p:strVal val="visible"/>
                                      </p:to>
                                    </p:set>
                                    <p:animEffect transition="in" filter="fade">
                                      <p:cBhvr>
                                        <p:cTn id="70" dur="500"/>
                                        <p:tgtEl>
                                          <p:spTgt spid="103"/>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09"/>
                                        </p:tgtEl>
                                        <p:attrNameLst>
                                          <p:attrName>style.visibility</p:attrName>
                                        </p:attrNameLst>
                                      </p:cBhvr>
                                      <p:to>
                                        <p:strVal val="visible"/>
                                      </p:to>
                                    </p:set>
                                    <p:animEffect transition="in" filter="fade">
                                      <p:cBhvr>
                                        <p:cTn id="75" dur="500"/>
                                        <p:tgtEl>
                                          <p:spTgt spid="109"/>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114"/>
                                        </p:tgtEl>
                                        <p:attrNameLst>
                                          <p:attrName>style.visibility</p:attrName>
                                        </p:attrNameLst>
                                      </p:cBhvr>
                                      <p:to>
                                        <p:strVal val="visible"/>
                                      </p:to>
                                    </p:set>
                                    <p:animEffect transition="in" filter="fade">
                                      <p:cBhvr>
                                        <p:cTn id="80" dur="500"/>
                                        <p:tgtEl>
                                          <p:spTgt spid="11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20"/>
                                        </p:tgtEl>
                                        <p:attrNameLst>
                                          <p:attrName>style.visibility</p:attrName>
                                        </p:attrNameLst>
                                      </p:cBhvr>
                                      <p:to>
                                        <p:strVal val="visible"/>
                                      </p:to>
                                    </p:set>
                                    <p:animEffect transition="in" filter="fade">
                                      <p:cBhvr>
                                        <p:cTn id="85" dur="500"/>
                                        <p:tgtEl>
                                          <p:spTgt spid="120"/>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125"/>
                                        </p:tgtEl>
                                        <p:attrNameLst>
                                          <p:attrName>style.visibility</p:attrName>
                                        </p:attrNameLst>
                                      </p:cBhvr>
                                      <p:to>
                                        <p:strVal val="visible"/>
                                      </p:to>
                                    </p:set>
                                    <p:animEffect transition="in" filter="fade">
                                      <p:cBhvr>
                                        <p:cTn id="90" dur="500"/>
                                        <p:tgtEl>
                                          <p:spTgt spid="125"/>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131"/>
                                        </p:tgtEl>
                                        <p:attrNameLst>
                                          <p:attrName>style.visibility</p:attrName>
                                        </p:attrNameLst>
                                      </p:cBhvr>
                                      <p:to>
                                        <p:strVal val="visible"/>
                                      </p:to>
                                    </p:set>
                                    <p:animEffect transition="in" filter="fade">
                                      <p:cBhvr>
                                        <p:cTn id="95" dur="500"/>
                                        <p:tgtEl>
                                          <p:spTgt spid="131"/>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136"/>
                                        </p:tgtEl>
                                        <p:attrNameLst>
                                          <p:attrName>style.visibility</p:attrName>
                                        </p:attrNameLst>
                                      </p:cBhvr>
                                      <p:to>
                                        <p:strVal val="visible"/>
                                      </p:to>
                                    </p:set>
                                    <p:animEffect transition="in" filter="fade">
                                      <p:cBhvr>
                                        <p:cTn id="100" dur="500"/>
                                        <p:tgtEl>
                                          <p:spTgt spid="136"/>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141"/>
                                        </p:tgtEl>
                                        <p:attrNameLst>
                                          <p:attrName>style.visibility</p:attrName>
                                        </p:attrNameLst>
                                      </p:cBhvr>
                                      <p:to>
                                        <p:strVal val="visible"/>
                                      </p:to>
                                    </p:set>
                                    <p:animEffect transition="in" filter="fade">
                                      <p:cBhvr>
                                        <p:cTn id="105"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upp 77">
            <a:extLst>
              <a:ext uri="{FF2B5EF4-FFF2-40B4-BE49-F238E27FC236}">
                <a16:creationId xmlns:a16="http://schemas.microsoft.com/office/drawing/2014/main" id="{1ADB74FB-7BA9-48C7-BECB-21153A901AD1}"/>
              </a:ext>
            </a:extLst>
          </p:cNvPr>
          <p:cNvGrpSpPr/>
          <p:nvPr/>
        </p:nvGrpSpPr>
        <p:grpSpPr>
          <a:xfrm>
            <a:off x="216203" y="222820"/>
            <a:ext cx="2179133" cy="2167850"/>
            <a:chOff x="216203" y="222820"/>
            <a:chExt cx="2179133" cy="2167850"/>
          </a:xfrm>
        </p:grpSpPr>
        <p:grpSp>
          <p:nvGrpSpPr>
            <p:cNvPr id="13" name="Grupp 12">
              <a:extLst>
                <a:ext uri="{FF2B5EF4-FFF2-40B4-BE49-F238E27FC236}">
                  <a16:creationId xmlns:a16="http://schemas.microsoft.com/office/drawing/2014/main" id="{CA1C7B6B-6395-4DF1-AEE7-FEDB6A54C392}"/>
                </a:ext>
              </a:extLst>
            </p:cNvPr>
            <p:cNvGrpSpPr/>
            <p:nvPr/>
          </p:nvGrpSpPr>
          <p:grpSpPr>
            <a:xfrm>
              <a:off x="216203" y="222820"/>
              <a:ext cx="2179133" cy="2167850"/>
              <a:chOff x="406399" y="296333"/>
              <a:chExt cx="1933599" cy="2167850"/>
            </a:xfrm>
            <a:solidFill>
              <a:schemeClr val="bg1"/>
            </a:solidFill>
          </p:grpSpPr>
          <p:sp>
            <p:nvSpPr>
              <p:cNvPr id="11" name="Rektangel 10">
                <a:extLst>
                  <a:ext uri="{FF2B5EF4-FFF2-40B4-BE49-F238E27FC236}">
                    <a16:creationId xmlns:a16="http://schemas.microsoft.com/office/drawing/2014/main" id="{80DC616D-B702-4A7E-8C8F-A243690A5FC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a:extLst>
                  <a:ext uri="{FF2B5EF4-FFF2-40B4-BE49-F238E27FC236}">
                    <a16:creationId xmlns:a16="http://schemas.microsoft.com/office/drawing/2014/main" id="{179D370B-1E97-42F7-B839-AE008517DB76}"/>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9" name="Bildobjekt 58">
              <a:extLst>
                <a:ext uri="{FF2B5EF4-FFF2-40B4-BE49-F238E27FC236}">
                  <a16:creationId xmlns:a16="http://schemas.microsoft.com/office/drawing/2014/main" id="{903296A9-5155-4DBE-8C75-9D6AC9870919}"/>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774582" y="1194457"/>
              <a:ext cx="1062371" cy="900781"/>
            </a:xfrm>
            <a:prstGeom prst="rect">
              <a:avLst/>
            </a:prstGeom>
          </p:spPr>
        </p:pic>
        <p:sp>
          <p:nvSpPr>
            <p:cNvPr id="66" name="textruta 65">
              <a:extLst>
                <a:ext uri="{FF2B5EF4-FFF2-40B4-BE49-F238E27FC236}">
                  <a16:creationId xmlns:a16="http://schemas.microsoft.com/office/drawing/2014/main" id="{2F08A45A-E1A4-4BE4-8C96-7C1EF5733805}"/>
                </a:ext>
              </a:extLst>
            </p:cNvPr>
            <p:cNvSpPr txBox="1"/>
            <p:nvPr/>
          </p:nvSpPr>
          <p:spPr>
            <a:xfrm>
              <a:off x="370587" y="409962"/>
              <a:ext cx="1870364" cy="738664"/>
            </a:xfrm>
            <a:prstGeom prst="rect">
              <a:avLst/>
            </a:prstGeom>
            <a:noFill/>
          </p:spPr>
          <p:txBody>
            <a:bodyPr wrap="square" rtlCol="0">
              <a:spAutoFit/>
            </a:bodyPr>
            <a:lstStyle/>
            <a:p>
              <a:pPr algn="ctr">
                <a:spcAft>
                  <a:spcPts val="600"/>
                </a:spcAft>
              </a:pPr>
              <a:r>
                <a:rPr lang="sv-SE" sz="1400" b="1" dirty="0"/>
                <a:t>Identifiering av samhällsviktiga verksamheter</a:t>
              </a:r>
            </a:p>
          </p:txBody>
        </p:sp>
      </p:grpSp>
      <p:grpSp>
        <p:nvGrpSpPr>
          <p:cNvPr id="92" name="Grupp 91">
            <a:extLst>
              <a:ext uri="{FF2B5EF4-FFF2-40B4-BE49-F238E27FC236}">
                <a16:creationId xmlns:a16="http://schemas.microsoft.com/office/drawing/2014/main" id="{11EED9DC-9FCA-420C-8558-F91C5B5B1A9D}"/>
              </a:ext>
            </a:extLst>
          </p:cNvPr>
          <p:cNvGrpSpPr/>
          <p:nvPr/>
        </p:nvGrpSpPr>
        <p:grpSpPr>
          <a:xfrm>
            <a:off x="216203" y="239095"/>
            <a:ext cx="2179133" cy="2167850"/>
            <a:chOff x="216203" y="222820"/>
            <a:chExt cx="2179133" cy="2167850"/>
          </a:xfrm>
        </p:grpSpPr>
        <p:grpSp>
          <p:nvGrpSpPr>
            <p:cNvPr id="93" name="Grupp 92">
              <a:extLst>
                <a:ext uri="{FF2B5EF4-FFF2-40B4-BE49-F238E27FC236}">
                  <a16:creationId xmlns:a16="http://schemas.microsoft.com/office/drawing/2014/main" id="{1B9AB794-1A94-474A-AF8A-14C4C6A3FF59}"/>
                </a:ext>
              </a:extLst>
            </p:cNvPr>
            <p:cNvGrpSpPr/>
            <p:nvPr/>
          </p:nvGrpSpPr>
          <p:grpSpPr>
            <a:xfrm>
              <a:off x="216203" y="222820"/>
              <a:ext cx="2179133" cy="2167850"/>
              <a:chOff x="406399" y="296333"/>
              <a:chExt cx="1933599" cy="2167850"/>
            </a:xfrm>
            <a:solidFill>
              <a:schemeClr val="bg1"/>
            </a:solidFill>
          </p:grpSpPr>
          <p:sp>
            <p:nvSpPr>
              <p:cNvPr id="96" name="Rektangel 95">
                <a:extLst>
                  <a:ext uri="{FF2B5EF4-FFF2-40B4-BE49-F238E27FC236}">
                    <a16:creationId xmlns:a16="http://schemas.microsoft.com/office/drawing/2014/main" id="{8E1AC3D6-8800-43E3-9D33-6062D9DC2B79}"/>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7" name="Likbent triangel 96">
                <a:extLst>
                  <a:ext uri="{FF2B5EF4-FFF2-40B4-BE49-F238E27FC236}">
                    <a16:creationId xmlns:a16="http://schemas.microsoft.com/office/drawing/2014/main" id="{46A0F0B4-8B69-4CCB-962D-C3CC90995DA8}"/>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94" name="Bildobjekt 93">
              <a:extLst>
                <a:ext uri="{FF2B5EF4-FFF2-40B4-BE49-F238E27FC236}">
                  <a16:creationId xmlns:a16="http://schemas.microsoft.com/office/drawing/2014/main" id="{71C7B6B9-92F8-42B3-B0EE-11D492AEDC70}"/>
                </a:ext>
              </a:extLst>
            </p:cNvPr>
            <p:cNvPicPr>
              <a:picLocks noChangeAspect="1"/>
            </p:cNvPicPr>
            <p:nvPr/>
          </p:nvPicPr>
          <p:blipFill>
            <a:blip r:embed="rId4" cstate="hqprint">
              <a:extLst>
                <a:ext uri="{28A0092B-C50C-407E-A947-70E740481C1C}">
                  <a14:useLocalDpi xmlns:a14="http://schemas.microsoft.com/office/drawing/2010/main" val="0"/>
                </a:ext>
              </a:extLst>
            </a:blip>
            <a:srcRect/>
            <a:stretch/>
          </p:blipFill>
          <p:spPr>
            <a:xfrm>
              <a:off x="1477286" y="1556642"/>
              <a:ext cx="736888" cy="624805"/>
            </a:xfrm>
            <a:prstGeom prst="rect">
              <a:avLst/>
            </a:prstGeom>
          </p:spPr>
        </p:pic>
        <p:sp>
          <p:nvSpPr>
            <p:cNvPr id="95" name="textruta 94">
              <a:extLst>
                <a:ext uri="{FF2B5EF4-FFF2-40B4-BE49-F238E27FC236}">
                  <a16:creationId xmlns:a16="http://schemas.microsoft.com/office/drawing/2014/main" id="{37E701AF-9A79-4FBC-8EDA-1FEC72489E27}"/>
                </a:ext>
              </a:extLst>
            </p:cNvPr>
            <p:cNvSpPr txBox="1"/>
            <p:nvPr/>
          </p:nvSpPr>
          <p:spPr>
            <a:xfrm>
              <a:off x="370587" y="409961"/>
              <a:ext cx="1870364" cy="1769716"/>
            </a:xfrm>
            <a:prstGeom prst="rect">
              <a:avLst/>
            </a:prstGeom>
            <a:noFill/>
          </p:spPr>
          <p:txBody>
            <a:bodyPr wrap="square" rtlCol="0">
              <a:spAutoFit/>
            </a:bodyPr>
            <a:lstStyle/>
            <a:p>
              <a:pPr>
                <a:spcAft>
                  <a:spcPts val="600"/>
                </a:spcAft>
              </a:pPr>
              <a:r>
                <a:rPr lang="sv-SE" sz="800" b="1" dirty="0"/>
                <a:t>Identifiering av samhällsviktiga verksamheter</a:t>
              </a:r>
            </a:p>
            <a:p>
              <a:r>
                <a:rPr lang="sv-SE" sz="800" dirty="0">
                  <a:ea typeface="Calibri" panose="020F0502020204030204" pitchFamily="34" charset="0"/>
                  <a:cs typeface="Times New Roman" panose="02020603050405020304" pitchFamily="18" charset="0"/>
                </a:rPr>
                <a:t>Genom att identifiera samhällsviktiga verksamheter får ni kunskap om vilken verksamhet som är viktig samt bör prioriteras och skyddas. Detta är en förutsättning och ingång till arbetet med Kontinuitetshantering och gynnar även de </a:t>
              </a:r>
            </a:p>
            <a:p>
              <a:r>
                <a:rPr lang="sv-SE" sz="800" dirty="0">
                  <a:ea typeface="Calibri" panose="020F0502020204030204" pitchFamily="34" charset="0"/>
                  <a:cs typeface="Times New Roman" panose="02020603050405020304" pitchFamily="18" charset="0"/>
                </a:rPr>
                <a:t>andra områdena </a:t>
              </a:r>
            </a:p>
            <a:p>
              <a:r>
                <a:rPr lang="sv-SE" sz="800" dirty="0">
                  <a:ea typeface="Calibri" panose="020F0502020204030204" pitchFamily="34" charset="0"/>
                  <a:cs typeface="Times New Roman" panose="02020603050405020304" pitchFamily="18" charset="0"/>
                </a:rPr>
                <a:t>som nämns i </a:t>
              </a:r>
            </a:p>
            <a:p>
              <a:r>
                <a:rPr lang="sv-SE" sz="800" dirty="0">
                  <a:ea typeface="Calibri" panose="020F0502020204030204" pitchFamily="34" charset="0"/>
                  <a:cs typeface="Times New Roman" panose="02020603050405020304" pitchFamily="18" charset="0"/>
                </a:rPr>
                <a:t>detta exempel. </a:t>
              </a:r>
              <a:endParaRPr lang="sv-SE" sz="800" b="1" dirty="0"/>
            </a:p>
            <a:p>
              <a:endParaRPr lang="sv-SE" sz="800" dirty="0"/>
            </a:p>
          </p:txBody>
        </p:sp>
      </p:grpSp>
      <p:grpSp>
        <p:nvGrpSpPr>
          <p:cNvPr id="88" name="Grupp 87">
            <a:extLst>
              <a:ext uri="{FF2B5EF4-FFF2-40B4-BE49-F238E27FC236}">
                <a16:creationId xmlns:a16="http://schemas.microsoft.com/office/drawing/2014/main" id="{C097F46D-E8C6-44D4-8053-5034301EF1DB}"/>
              </a:ext>
            </a:extLst>
          </p:cNvPr>
          <p:cNvGrpSpPr/>
          <p:nvPr/>
        </p:nvGrpSpPr>
        <p:grpSpPr>
          <a:xfrm>
            <a:off x="0" y="2612120"/>
            <a:ext cx="12192000" cy="1633759"/>
            <a:chOff x="0" y="2612120"/>
            <a:chExt cx="12192000" cy="1633759"/>
          </a:xfrm>
        </p:grpSpPr>
        <p:sp>
          <p:nvSpPr>
            <p:cNvPr id="5" name="Rektangel 4">
              <a:extLst>
                <a:ext uri="{FF2B5EF4-FFF2-40B4-BE49-F238E27FC236}">
                  <a16:creationId xmlns:a16="http://schemas.microsoft.com/office/drawing/2014/main" id="{40FC7322-52E5-43FC-828C-730F8AB25323}"/>
                </a:ext>
              </a:extLst>
            </p:cNvPr>
            <p:cNvSpPr/>
            <p:nvPr/>
          </p:nvSpPr>
          <p:spPr>
            <a:xfrm>
              <a:off x="0" y="2612120"/>
              <a:ext cx="12192000" cy="1633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226B354-4C80-413E-8461-D8FD798799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3030" y="2869536"/>
              <a:ext cx="2304246" cy="1219263"/>
            </a:xfrm>
            <a:prstGeom prst="rect">
              <a:avLst/>
            </a:prstGeom>
          </p:spPr>
        </p:pic>
        <p:pic>
          <p:nvPicPr>
            <p:cNvPr id="10" name="Bildobjekt 9">
              <a:extLst>
                <a:ext uri="{FF2B5EF4-FFF2-40B4-BE49-F238E27FC236}">
                  <a16:creationId xmlns:a16="http://schemas.microsoft.com/office/drawing/2014/main" id="{7CB552AE-2C42-4DF7-8EEC-42BD38F02A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42233" y="3009048"/>
              <a:ext cx="2061170" cy="965231"/>
            </a:xfrm>
            <a:prstGeom prst="rect">
              <a:avLst/>
            </a:prstGeom>
          </p:spPr>
        </p:pic>
      </p:grpSp>
      <p:sp>
        <p:nvSpPr>
          <p:cNvPr id="4" name="Rubrik 3">
            <a:extLst>
              <a:ext uri="{FF2B5EF4-FFF2-40B4-BE49-F238E27FC236}">
                <a16:creationId xmlns:a16="http://schemas.microsoft.com/office/drawing/2014/main" id="{F34FDAE4-A4E3-4F9F-B843-814F4C5427B5}"/>
              </a:ext>
            </a:extLst>
          </p:cNvPr>
          <p:cNvSpPr>
            <a:spLocks noGrp="1"/>
          </p:cNvSpPr>
          <p:nvPr>
            <p:ph type="title"/>
          </p:nvPr>
        </p:nvSpPr>
        <p:spPr>
          <a:xfrm>
            <a:off x="2790305" y="3016043"/>
            <a:ext cx="6611390" cy="369386"/>
          </a:xfrm>
        </p:spPr>
        <p:txBody>
          <a:bodyPr/>
          <a:lstStyle/>
          <a:p>
            <a:pPr algn="ctr"/>
            <a:r>
              <a:rPr lang="sv-SE" sz="1800" dirty="0"/>
              <a:t>Kontinuitetshantering inom samhällsviktig verksamhet </a:t>
            </a:r>
          </a:p>
        </p:txBody>
      </p:sp>
      <p:sp>
        <p:nvSpPr>
          <p:cNvPr id="6" name="textruta 5">
            <a:extLst>
              <a:ext uri="{FF2B5EF4-FFF2-40B4-BE49-F238E27FC236}">
                <a16:creationId xmlns:a16="http://schemas.microsoft.com/office/drawing/2014/main" id="{9EC4DB7D-70FB-4F29-86CD-E85E5CE5ECEA}"/>
              </a:ext>
            </a:extLst>
          </p:cNvPr>
          <p:cNvSpPr txBox="1"/>
          <p:nvPr/>
        </p:nvSpPr>
        <p:spPr>
          <a:xfrm>
            <a:off x="2446868" y="3402838"/>
            <a:ext cx="7298266" cy="461665"/>
          </a:xfrm>
          <a:prstGeom prst="rect">
            <a:avLst/>
          </a:prstGeom>
          <a:noFill/>
        </p:spPr>
        <p:txBody>
          <a:bodyPr wrap="square" rtlCol="0">
            <a:spAutoFit/>
          </a:bodyPr>
          <a:lstStyle/>
          <a:p>
            <a:pPr algn="ctr"/>
            <a:r>
              <a:rPr lang="sv-SE" sz="1200" dirty="0"/>
              <a:t>Genom att kartlägga, analysera och vidta åtgärder för att kunna upprätthålla vår samhällsviktiga verksamhet oavsett typ av störning, skapar vi tillsammans ett motståndskraftigt samhälle.</a:t>
            </a:r>
          </a:p>
        </p:txBody>
      </p:sp>
      <p:grpSp>
        <p:nvGrpSpPr>
          <p:cNvPr id="79" name="Grupp 78">
            <a:extLst>
              <a:ext uri="{FF2B5EF4-FFF2-40B4-BE49-F238E27FC236}">
                <a16:creationId xmlns:a16="http://schemas.microsoft.com/office/drawing/2014/main" id="{38E4A667-CBE5-49C0-8660-27D98037C2AA}"/>
              </a:ext>
            </a:extLst>
          </p:cNvPr>
          <p:cNvGrpSpPr/>
          <p:nvPr/>
        </p:nvGrpSpPr>
        <p:grpSpPr>
          <a:xfrm>
            <a:off x="2593220" y="222820"/>
            <a:ext cx="2179133" cy="2167850"/>
            <a:chOff x="2593220" y="222820"/>
            <a:chExt cx="2179133" cy="2167850"/>
          </a:xfrm>
        </p:grpSpPr>
        <p:grpSp>
          <p:nvGrpSpPr>
            <p:cNvPr id="29" name="Grupp 28">
              <a:extLst>
                <a:ext uri="{FF2B5EF4-FFF2-40B4-BE49-F238E27FC236}">
                  <a16:creationId xmlns:a16="http://schemas.microsoft.com/office/drawing/2014/main" id="{0DEE8C01-41FC-4F9E-8E7A-189303DBDD2A}"/>
                </a:ext>
              </a:extLst>
            </p:cNvPr>
            <p:cNvGrpSpPr/>
            <p:nvPr/>
          </p:nvGrpSpPr>
          <p:grpSpPr>
            <a:xfrm>
              <a:off x="2593220" y="222820"/>
              <a:ext cx="2179133" cy="2167850"/>
              <a:chOff x="406399" y="296333"/>
              <a:chExt cx="1933599" cy="2167850"/>
            </a:xfrm>
            <a:solidFill>
              <a:schemeClr val="accent2"/>
            </a:solidFill>
          </p:grpSpPr>
          <p:sp>
            <p:nvSpPr>
              <p:cNvPr id="30" name="Rektangel 29">
                <a:extLst>
                  <a:ext uri="{FF2B5EF4-FFF2-40B4-BE49-F238E27FC236}">
                    <a16:creationId xmlns:a16="http://schemas.microsoft.com/office/drawing/2014/main" id="{DFB079B8-7713-41B3-A6FA-191DC6D8A621}"/>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Likbent triangel 30">
                <a:extLst>
                  <a:ext uri="{FF2B5EF4-FFF2-40B4-BE49-F238E27FC236}">
                    <a16:creationId xmlns:a16="http://schemas.microsoft.com/office/drawing/2014/main" id="{D399CF5F-617B-4033-8654-9702A04DFCCD}"/>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68" name="textruta 67">
              <a:extLst>
                <a:ext uri="{FF2B5EF4-FFF2-40B4-BE49-F238E27FC236}">
                  <a16:creationId xmlns:a16="http://schemas.microsoft.com/office/drawing/2014/main" id="{EA3BAC9E-247B-4EC5-8D34-EB7BF8633D20}"/>
                </a:ext>
              </a:extLst>
            </p:cNvPr>
            <p:cNvSpPr txBox="1"/>
            <p:nvPr/>
          </p:nvSpPr>
          <p:spPr>
            <a:xfrm>
              <a:off x="2747604" y="822728"/>
              <a:ext cx="1870364" cy="738664"/>
            </a:xfrm>
            <a:prstGeom prst="rect">
              <a:avLst/>
            </a:prstGeom>
            <a:noFill/>
          </p:spPr>
          <p:txBody>
            <a:bodyPr wrap="square" rtlCol="0">
              <a:spAutoFit/>
            </a:bodyPr>
            <a:lstStyle/>
            <a:p>
              <a:pPr algn="ctr">
                <a:spcAft>
                  <a:spcPts val="600"/>
                </a:spcAft>
              </a:pPr>
              <a:r>
                <a:rPr lang="sv-SE" sz="1400" b="1" dirty="0">
                  <a:solidFill>
                    <a:schemeClr val="bg1"/>
                  </a:solidFill>
                </a:rPr>
                <a:t>Risk- och </a:t>
              </a:r>
              <a:br>
                <a:rPr lang="sv-SE" sz="1400" b="1" dirty="0">
                  <a:solidFill>
                    <a:schemeClr val="bg1"/>
                  </a:solidFill>
                </a:rPr>
              </a:br>
              <a:r>
                <a:rPr lang="sv-SE" sz="1400" b="1" dirty="0">
                  <a:solidFill>
                    <a:schemeClr val="bg1"/>
                  </a:solidFill>
                </a:rPr>
                <a:t>sårbarhetsanalyser (RSA)</a:t>
              </a:r>
            </a:p>
          </p:txBody>
        </p:sp>
      </p:grpSp>
      <p:grpSp>
        <p:nvGrpSpPr>
          <p:cNvPr id="80" name="Grupp 79">
            <a:extLst>
              <a:ext uri="{FF2B5EF4-FFF2-40B4-BE49-F238E27FC236}">
                <a16:creationId xmlns:a16="http://schemas.microsoft.com/office/drawing/2014/main" id="{45F3F1CA-85DA-4028-A70B-B08B0C434D8F}"/>
              </a:ext>
            </a:extLst>
          </p:cNvPr>
          <p:cNvGrpSpPr/>
          <p:nvPr/>
        </p:nvGrpSpPr>
        <p:grpSpPr>
          <a:xfrm>
            <a:off x="4970237" y="222820"/>
            <a:ext cx="2179133" cy="2167850"/>
            <a:chOff x="4970237" y="222820"/>
            <a:chExt cx="2179133" cy="2167850"/>
          </a:xfrm>
        </p:grpSpPr>
        <p:grpSp>
          <p:nvGrpSpPr>
            <p:cNvPr id="32" name="Grupp 31">
              <a:extLst>
                <a:ext uri="{FF2B5EF4-FFF2-40B4-BE49-F238E27FC236}">
                  <a16:creationId xmlns:a16="http://schemas.microsoft.com/office/drawing/2014/main" id="{1BA7D559-5EAC-4C51-960B-3D811FBCFEC6}"/>
                </a:ext>
              </a:extLst>
            </p:cNvPr>
            <p:cNvGrpSpPr/>
            <p:nvPr/>
          </p:nvGrpSpPr>
          <p:grpSpPr>
            <a:xfrm>
              <a:off x="4970237" y="222820"/>
              <a:ext cx="2179133" cy="2167850"/>
              <a:chOff x="406399" y="296333"/>
              <a:chExt cx="1933599" cy="2167850"/>
            </a:xfrm>
            <a:solidFill>
              <a:schemeClr val="bg1"/>
            </a:solidFill>
          </p:grpSpPr>
          <p:sp>
            <p:nvSpPr>
              <p:cNvPr id="33" name="Rektangel 32">
                <a:extLst>
                  <a:ext uri="{FF2B5EF4-FFF2-40B4-BE49-F238E27FC236}">
                    <a16:creationId xmlns:a16="http://schemas.microsoft.com/office/drawing/2014/main" id="{0C09F638-DBE6-4DCA-A912-4134CFA0471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Likbent triangel 33">
                <a:extLst>
                  <a:ext uri="{FF2B5EF4-FFF2-40B4-BE49-F238E27FC236}">
                    <a16:creationId xmlns:a16="http://schemas.microsoft.com/office/drawing/2014/main" id="{7F2E223B-3E59-4744-AF85-E613B3720833}"/>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1" name="Bildobjekt 60">
              <a:extLst>
                <a:ext uri="{FF2B5EF4-FFF2-40B4-BE49-F238E27FC236}">
                  <a16:creationId xmlns:a16="http://schemas.microsoft.com/office/drawing/2014/main" id="{DBE75B42-87D2-4544-AF63-5E67D4A0EF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72205" y="880942"/>
              <a:ext cx="1342830" cy="1057397"/>
            </a:xfrm>
            <a:prstGeom prst="rect">
              <a:avLst/>
            </a:prstGeom>
          </p:spPr>
        </p:pic>
        <p:sp>
          <p:nvSpPr>
            <p:cNvPr id="69" name="textruta 68">
              <a:extLst>
                <a:ext uri="{FF2B5EF4-FFF2-40B4-BE49-F238E27FC236}">
                  <a16:creationId xmlns:a16="http://schemas.microsoft.com/office/drawing/2014/main" id="{5F2638D1-12EB-497C-BFC9-E6629D0F4F48}"/>
                </a:ext>
              </a:extLst>
            </p:cNvPr>
            <p:cNvSpPr txBox="1"/>
            <p:nvPr/>
          </p:nvSpPr>
          <p:spPr>
            <a:xfrm>
              <a:off x="5124621"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Riskhantering </a:t>
              </a:r>
            </a:p>
          </p:txBody>
        </p:sp>
      </p:grpSp>
      <p:grpSp>
        <p:nvGrpSpPr>
          <p:cNvPr id="81" name="Grupp 80">
            <a:extLst>
              <a:ext uri="{FF2B5EF4-FFF2-40B4-BE49-F238E27FC236}">
                <a16:creationId xmlns:a16="http://schemas.microsoft.com/office/drawing/2014/main" id="{A525338E-E3CD-4383-976F-8251DEBD36EC}"/>
              </a:ext>
            </a:extLst>
          </p:cNvPr>
          <p:cNvGrpSpPr/>
          <p:nvPr/>
        </p:nvGrpSpPr>
        <p:grpSpPr>
          <a:xfrm>
            <a:off x="7347254" y="222820"/>
            <a:ext cx="2179133" cy="2167850"/>
            <a:chOff x="7347254" y="222820"/>
            <a:chExt cx="2179133" cy="2167850"/>
          </a:xfrm>
        </p:grpSpPr>
        <p:grpSp>
          <p:nvGrpSpPr>
            <p:cNvPr id="35" name="Grupp 34">
              <a:extLst>
                <a:ext uri="{FF2B5EF4-FFF2-40B4-BE49-F238E27FC236}">
                  <a16:creationId xmlns:a16="http://schemas.microsoft.com/office/drawing/2014/main" id="{F7E3F874-AD62-4C05-ACAC-91DFE261F2F1}"/>
                </a:ext>
              </a:extLst>
            </p:cNvPr>
            <p:cNvGrpSpPr/>
            <p:nvPr/>
          </p:nvGrpSpPr>
          <p:grpSpPr>
            <a:xfrm>
              <a:off x="7347254" y="222820"/>
              <a:ext cx="2179133" cy="2167850"/>
              <a:chOff x="406399" y="296333"/>
              <a:chExt cx="1933599" cy="2167850"/>
            </a:xfrm>
          </p:grpSpPr>
          <p:sp>
            <p:nvSpPr>
              <p:cNvPr id="36" name="Rektangel 35">
                <a:extLst>
                  <a:ext uri="{FF2B5EF4-FFF2-40B4-BE49-F238E27FC236}">
                    <a16:creationId xmlns:a16="http://schemas.microsoft.com/office/drawing/2014/main" id="{3F07D9B0-F248-402F-BB9E-DF20311763F3}"/>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Likbent triangel 36">
                <a:extLst>
                  <a:ext uri="{FF2B5EF4-FFF2-40B4-BE49-F238E27FC236}">
                    <a16:creationId xmlns:a16="http://schemas.microsoft.com/office/drawing/2014/main" id="{628F1C82-660B-467C-9254-6B2FEFDC6237}"/>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0" name="textruta 69">
              <a:extLst>
                <a:ext uri="{FF2B5EF4-FFF2-40B4-BE49-F238E27FC236}">
                  <a16:creationId xmlns:a16="http://schemas.microsoft.com/office/drawing/2014/main" id="{7CD69A79-5DBB-4C27-887E-C610571FE0D2}"/>
                </a:ext>
              </a:extLst>
            </p:cNvPr>
            <p:cNvSpPr txBox="1"/>
            <p:nvPr/>
          </p:nvSpPr>
          <p:spPr>
            <a:xfrm>
              <a:off x="7501638" y="964638"/>
              <a:ext cx="1870364" cy="523220"/>
            </a:xfrm>
            <a:prstGeom prst="rect">
              <a:avLst/>
            </a:prstGeom>
            <a:noFill/>
          </p:spPr>
          <p:txBody>
            <a:bodyPr wrap="square" rtlCol="0">
              <a:spAutoFit/>
            </a:bodyPr>
            <a:lstStyle/>
            <a:p>
              <a:pPr algn="ctr">
                <a:spcAft>
                  <a:spcPts val="600"/>
                </a:spcAft>
              </a:pPr>
              <a:r>
                <a:rPr lang="sv-SE" sz="1400" b="1" dirty="0">
                  <a:solidFill>
                    <a:schemeClr val="bg1"/>
                  </a:solidFill>
                </a:rPr>
                <a:t>Informations-säkerhet</a:t>
              </a:r>
            </a:p>
          </p:txBody>
        </p:sp>
      </p:grpSp>
      <p:grpSp>
        <p:nvGrpSpPr>
          <p:cNvPr id="82" name="Grupp 81">
            <a:extLst>
              <a:ext uri="{FF2B5EF4-FFF2-40B4-BE49-F238E27FC236}">
                <a16:creationId xmlns:a16="http://schemas.microsoft.com/office/drawing/2014/main" id="{E10455DE-F8F7-4C53-85D1-73379C6DD74D}"/>
              </a:ext>
            </a:extLst>
          </p:cNvPr>
          <p:cNvGrpSpPr/>
          <p:nvPr/>
        </p:nvGrpSpPr>
        <p:grpSpPr>
          <a:xfrm>
            <a:off x="9724270" y="222820"/>
            <a:ext cx="2179133" cy="2167850"/>
            <a:chOff x="9724270" y="222820"/>
            <a:chExt cx="2179133" cy="2167850"/>
          </a:xfrm>
        </p:grpSpPr>
        <p:grpSp>
          <p:nvGrpSpPr>
            <p:cNvPr id="38" name="Grupp 37">
              <a:extLst>
                <a:ext uri="{FF2B5EF4-FFF2-40B4-BE49-F238E27FC236}">
                  <a16:creationId xmlns:a16="http://schemas.microsoft.com/office/drawing/2014/main" id="{E2F92794-5A88-447B-8DC5-8392178FF479}"/>
                </a:ext>
              </a:extLst>
            </p:cNvPr>
            <p:cNvGrpSpPr/>
            <p:nvPr/>
          </p:nvGrpSpPr>
          <p:grpSpPr>
            <a:xfrm>
              <a:off x="9724270" y="222820"/>
              <a:ext cx="2179133" cy="2167850"/>
              <a:chOff x="406399" y="296333"/>
              <a:chExt cx="1933599" cy="2167850"/>
            </a:xfrm>
            <a:solidFill>
              <a:schemeClr val="bg1"/>
            </a:solidFill>
          </p:grpSpPr>
          <p:sp>
            <p:nvSpPr>
              <p:cNvPr id="39" name="Rektangel 38">
                <a:extLst>
                  <a:ext uri="{FF2B5EF4-FFF2-40B4-BE49-F238E27FC236}">
                    <a16:creationId xmlns:a16="http://schemas.microsoft.com/office/drawing/2014/main" id="{6F05829B-A7BA-45B5-B043-E81D70A56335}"/>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Likbent triangel 39">
                <a:extLst>
                  <a:ext uri="{FF2B5EF4-FFF2-40B4-BE49-F238E27FC236}">
                    <a16:creationId xmlns:a16="http://schemas.microsoft.com/office/drawing/2014/main" id="{AA835FD2-2E07-4D38-83E3-7A1D4190F4F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3" name="Bildobjekt 62">
              <a:extLst>
                <a:ext uri="{FF2B5EF4-FFF2-40B4-BE49-F238E27FC236}">
                  <a16:creationId xmlns:a16="http://schemas.microsoft.com/office/drawing/2014/main" id="{3ABA091A-DA55-47CE-88A9-C8E4BF9709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77904" y="807757"/>
              <a:ext cx="893280" cy="1257010"/>
            </a:xfrm>
            <a:prstGeom prst="rect">
              <a:avLst/>
            </a:prstGeom>
          </p:spPr>
        </p:pic>
        <p:sp>
          <p:nvSpPr>
            <p:cNvPr id="71" name="textruta 70">
              <a:extLst>
                <a:ext uri="{FF2B5EF4-FFF2-40B4-BE49-F238E27FC236}">
                  <a16:creationId xmlns:a16="http://schemas.microsoft.com/office/drawing/2014/main" id="{96875360-7C1E-4928-BBA0-AD49B9450320}"/>
                </a:ext>
              </a:extLst>
            </p:cNvPr>
            <p:cNvSpPr txBox="1"/>
            <p:nvPr/>
          </p:nvSpPr>
          <p:spPr>
            <a:xfrm>
              <a:off x="9878654" y="409962"/>
              <a:ext cx="1870364" cy="307777"/>
            </a:xfrm>
            <a:prstGeom prst="rect">
              <a:avLst/>
            </a:prstGeom>
            <a:noFill/>
          </p:spPr>
          <p:txBody>
            <a:bodyPr wrap="square" rtlCol="0">
              <a:spAutoFit/>
            </a:bodyPr>
            <a:lstStyle/>
            <a:p>
              <a:pPr algn="ctr">
                <a:spcAft>
                  <a:spcPts val="600"/>
                </a:spcAft>
              </a:pPr>
              <a:r>
                <a:rPr lang="sv-SE" sz="1400" b="1" dirty="0">
                  <a:solidFill>
                    <a:prstClr val="black"/>
                  </a:solidFill>
                </a:rPr>
                <a:t>Säkerhetsskydd</a:t>
              </a:r>
            </a:p>
          </p:txBody>
        </p:sp>
      </p:grpSp>
      <p:grpSp>
        <p:nvGrpSpPr>
          <p:cNvPr id="83" name="Grupp 82">
            <a:extLst>
              <a:ext uri="{FF2B5EF4-FFF2-40B4-BE49-F238E27FC236}">
                <a16:creationId xmlns:a16="http://schemas.microsoft.com/office/drawing/2014/main" id="{3CDF1FF9-0F16-4A72-BEAD-ADF9E14FB5FF}"/>
              </a:ext>
            </a:extLst>
          </p:cNvPr>
          <p:cNvGrpSpPr/>
          <p:nvPr/>
        </p:nvGrpSpPr>
        <p:grpSpPr>
          <a:xfrm>
            <a:off x="216203" y="4498487"/>
            <a:ext cx="2179133" cy="2167850"/>
            <a:chOff x="216203" y="4498487"/>
            <a:chExt cx="2179133" cy="2167850"/>
          </a:xfrm>
        </p:grpSpPr>
        <p:grpSp>
          <p:nvGrpSpPr>
            <p:cNvPr id="41" name="Grupp 40">
              <a:extLst>
                <a:ext uri="{FF2B5EF4-FFF2-40B4-BE49-F238E27FC236}">
                  <a16:creationId xmlns:a16="http://schemas.microsoft.com/office/drawing/2014/main" id="{60EB06AB-49D2-43D6-8EF6-8A43BF182BDF}"/>
                </a:ext>
              </a:extLst>
            </p:cNvPr>
            <p:cNvGrpSpPr/>
            <p:nvPr/>
          </p:nvGrpSpPr>
          <p:grpSpPr>
            <a:xfrm flipV="1">
              <a:off x="216203" y="4498487"/>
              <a:ext cx="2179133" cy="2167850"/>
              <a:chOff x="406399" y="296333"/>
              <a:chExt cx="1933599" cy="2167850"/>
            </a:xfrm>
            <a:solidFill>
              <a:schemeClr val="accent4"/>
            </a:solidFill>
          </p:grpSpPr>
          <p:sp>
            <p:nvSpPr>
              <p:cNvPr id="42" name="Rektangel 41">
                <a:extLst>
                  <a:ext uri="{FF2B5EF4-FFF2-40B4-BE49-F238E27FC236}">
                    <a16:creationId xmlns:a16="http://schemas.microsoft.com/office/drawing/2014/main" id="{D993946B-5165-4506-BE8F-99AD40EC8DE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Likbent triangel 42">
                <a:extLst>
                  <a:ext uri="{FF2B5EF4-FFF2-40B4-BE49-F238E27FC236}">
                    <a16:creationId xmlns:a16="http://schemas.microsoft.com/office/drawing/2014/main" id="{7D455CEF-1035-45D5-87ED-EFC98C15AE0F}"/>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2" name="textruta 71">
              <a:extLst>
                <a:ext uri="{FF2B5EF4-FFF2-40B4-BE49-F238E27FC236}">
                  <a16:creationId xmlns:a16="http://schemas.microsoft.com/office/drawing/2014/main" id="{84CE8785-F5DB-46C1-B652-5D23AAE75AB9}"/>
                </a:ext>
              </a:extLst>
            </p:cNvPr>
            <p:cNvSpPr txBox="1"/>
            <p:nvPr/>
          </p:nvSpPr>
          <p:spPr>
            <a:xfrm>
              <a:off x="370587" y="5357486"/>
              <a:ext cx="1870364" cy="523220"/>
            </a:xfrm>
            <a:prstGeom prst="rect">
              <a:avLst/>
            </a:prstGeom>
            <a:noFill/>
          </p:spPr>
          <p:txBody>
            <a:bodyPr wrap="square" rtlCol="0">
              <a:spAutoFit/>
            </a:bodyPr>
            <a:lstStyle/>
            <a:p>
              <a:pPr algn="ctr">
                <a:spcAft>
                  <a:spcPts val="600"/>
                </a:spcAft>
              </a:pPr>
              <a:r>
                <a:rPr lang="sv-SE" sz="1400" b="1" dirty="0">
                  <a:solidFill>
                    <a:schemeClr val="bg1"/>
                  </a:solidFill>
                </a:rPr>
                <a:t>Hantering av händelser</a:t>
              </a:r>
            </a:p>
          </p:txBody>
        </p:sp>
      </p:grpSp>
      <p:grpSp>
        <p:nvGrpSpPr>
          <p:cNvPr id="84" name="Grupp 83">
            <a:extLst>
              <a:ext uri="{FF2B5EF4-FFF2-40B4-BE49-F238E27FC236}">
                <a16:creationId xmlns:a16="http://schemas.microsoft.com/office/drawing/2014/main" id="{12845E4A-235C-4EB4-8E11-5074B55BAE25}"/>
              </a:ext>
            </a:extLst>
          </p:cNvPr>
          <p:cNvGrpSpPr/>
          <p:nvPr/>
        </p:nvGrpSpPr>
        <p:grpSpPr>
          <a:xfrm>
            <a:off x="2593220" y="4498487"/>
            <a:ext cx="2179133" cy="2167850"/>
            <a:chOff x="2593220" y="4498487"/>
            <a:chExt cx="2179133" cy="2167850"/>
          </a:xfrm>
        </p:grpSpPr>
        <p:grpSp>
          <p:nvGrpSpPr>
            <p:cNvPr id="44" name="Grupp 43">
              <a:extLst>
                <a:ext uri="{FF2B5EF4-FFF2-40B4-BE49-F238E27FC236}">
                  <a16:creationId xmlns:a16="http://schemas.microsoft.com/office/drawing/2014/main" id="{8DC0BABB-C9AD-4895-83E7-1C6770C463E5}"/>
                </a:ext>
              </a:extLst>
            </p:cNvPr>
            <p:cNvGrpSpPr/>
            <p:nvPr/>
          </p:nvGrpSpPr>
          <p:grpSpPr>
            <a:xfrm flipV="1">
              <a:off x="2593220" y="4498487"/>
              <a:ext cx="2179133" cy="2167850"/>
              <a:chOff x="406399" y="296333"/>
              <a:chExt cx="1933599" cy="2167850"/>
            </a:xfrm>
            <a:solidFill>
              <a:schemeClr val="bg1"/>
            </a:solidFill>
          </p:grpSpPr>
          <p:sp>
            <p:nvSpPr>
              <p:cNvPr id="45" name="Rektangel 44">
                <a:extLst>
                  <a:ext uri="{FF2B5EF4-FFF2-40B4-BE49-F238E27FC236}">
                    <a16:creationId xmlns:a16="http://schemas.microsoft.com/office/drawing/2014/main" id="{B42BFD3C-D4FE-4BED-9C33-B099102A13AD}"/>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Likbent triangel 45">
                <a:extLst>
                  <a:ext uri="{FF2B5EF4-FFF2-40B4-BE49-F238E27FC236}">
                    <a16:creationId xmlns:a16="http://schemas.microsoft.com/office/drawing/2014/main" id="{95FFCB60-F457-4C7D-8962-934B0A691E29}"/>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65" name="Bildobjekt 64">
              <a:extLst>
                <a:ext uri="{FF2B5EF4-FFF2-40B4-BE49-F238E27FC236}">
                  <a16:creationId xmlns:a16="http://schemas.microsoft.com/office/drawing/2014/main" id="{E4F53252-792A-46E2-9185-8C30B1D5E8C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41673" y="5315879"/>
              <a:ext cx="1082224" cy="1217502"/>
            </a:xfrm>
            <a:prstGeom prst="rect">
              <a:avLst/>
            </a:prstGeom>
          </p:spPr>
        </p:pic>
        <p:sp>
          <p:nvSpPr>
            <p:cNvPr id="73" name="textruta 72">
              <a:extLst>
                <a:ext uri="{FF2B5EF4-FFF2-40B4-BE49-F238E27FC236}">
                  <a16:creationId xmlns:a16="http://schemas.microsoft.com/office/drawing/2014/main" id="{91673DE1-A945-4B39-92AC-E8C8C8E9DA74}"/>
                </a:ext>
              </a:extLst>
            </p:cNvPr>
            <p:cNvSpPr txBox="1"/>
            <p:nvPr/>
          </p:nvSpPr>
          <p:spPr>
            <a:xfrm>
              <a:off x="2747604" y="4757245"/>
              <a:ext cx="1870364" cy="523220"/>
            </a:xfrm>
            <a:prstGeom prst="rect">
              <a:avLst/>
            </a:prstGeom>
            <a:noFill/>
          </p:spPr>
          <p:txBody>
            <a:bodyPr wrap="square" rtlCol="0">
              <a:spAutoFit/>
            </a:bodyPr>
            <a:lstStyle/>
            <a:p>
              <a:pPr algn="ctr">
                <a:spcAft>
                  <a:spcPts val="600"/>
                </a:spcAft>
              </a:pPr>
              <a:r>
                <a:rPr lang="sv-SE" sz="1400" b="1" dirty="0"/>
                <a:t>Utbildning och övning</a:t>
              </a:r>
            </a:p>
          </p:txBody>
        </p:sp>
      </p:grpSp>
      <p:grpSp>
        <p:nvGrpSpPr>
          <p:cNvPr id="85" name="Grupp 84">
            <a:extLst>
              <a:ext uri="{FF2B5EF4-FFF2-40B4-BE49-F238E27FC236}">
                <a16:creationId xmlns:a16="http://schemas.microsoft.com/office/drawing/2014/main" id="{F80E03C8-7B4F-4589-96E9-6767146C8ED5}"/>
              </a:ext>
            </a:extLst>
          </p:cNvPr>
          <p:cNvGrpSpPr/>
          <p:nvPr/>
        </p:nvGrpSpPr>
        <p:grpSpPr>
          <a:xfrm>
            <a:off x="4970237" y="4498487"/>
            <a:ext cx="2179133" cy="2167850"/>
            <a:chOff x="4970237" y="4498487"/>
            <a:chExt cx="2179133" cy="2167850"/>
          </a:xfrm>
        </p:grpSpPr>
        <p:grpSp>
          <p:nvGrpSpPr>
            <p:cNvPr id="47" name="Grupp 46">
              <a:extLst>
                <a:ext uri="{FF2B5EF4-FFF2-40B4-BE49-F238E27FC236}">
                  <a16:creationId xmlns:a16="http://schemas.microsoft.com/office/drawing/2014/main" id="{AAB73397-1350-4B2A-B51E-462DAAC5A4BA}"/>
                </a:ext>
              </a:extLst>
            </p:cNvPr>
            <p:cNvGrpSpPr/>
            <p:nvPr/>
          </p:nvGrpSpPr>
          <p:grpSpPr>
            <a:xfrm flipV="1">
              <a:off x="4970237" y="4498487"/>
              <a:ext cx="2179133" cy="2167850"/>
              <a:chOff x="406399" y="296333"/>
              <a:chExt cx="1933599" cy="2167850"/>
            </a:xfrm>
            <a:solidFill>
              <a:schemeClr val="accent5"/>
            </a:solidFill>
          </p:grpSpPr>
          <p:sp>
            <p:nvSpPr>
              <p:cNvPr id="48" name="Rektangel 47">
                <a:extLst>
                  <a:ext uri="{FF2B5EF4-FFF2-40B4-BE49-F238E27FC236}">
                    <a16:creationId xmlns:a16="http://schemas.microsoft.com/office/drawing/2014/main" id="{5728CB6A-ED3E-445F-8900-43FDD73F298C}"/>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Likbent triangel 48">
                <a:extLst>
                  <a:ext uri="{FF2B5EF4-FFF2-40B4-BE49-F238E27FC236}">
                    <a16:creationId xmlns:a16="http://schemas.microsoft.com/office/drawing/2014/main" id="{0C94F109-5848-4CF7-A451-A324083622B1}"/>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4" name="textruta 73">
              <a:extLst>
                <a:ext uri="{FF2B5EF4-FFF2-40B4-BE49-F238E27FC236}">
                  <a16:creationId xmlns:a16="http://schemas.microsoft.com/office/drawing/2014/main" id="{C35CE16C-E852-40F7-AFD6-DD2980E02368}"/>
                </a:ext>
              </a:extLst>
            </p:cNvPr>
            <p:cNvSpPr txBox="1"/>
            <p:nvPr/>
          </p:nvSpPr>
          <p:spPr>
            <a:xfrm>
              <a:off x="5124621" y="5479516"/>
              <a:ext cx="1870364" cy="307777"/>
            </a:xfrm>
            <a:prstGeom prst="rect">
              <a:avLst/>
            </a:prstGeom>
            <a:noFill/>
          </p:spPr>
          <p:txBody>
            <a:bodyPr wrap="square" rtlCol="0">
              <a:spAutoFit/>
            </a:bodyPr>
            <a:lstStyle/>
            <a:p>
              <a:pPr algn="ctr">
                <a:spcAft>
                  <a:spcPts val="600"/>
                </a:spcAft>
              </a:pPr>
              <a:r>
                <a:rPr lang="sv-SE" sz="1400" b="1" dirty="0">
                  <a:solidFill>
                    <a:schemeClr val="bg1"/>
                  </a:solidFill>
                </a:rPr>
                <a:t>Civilt försvar</a:t>
              </a:r>
            </a:p>
          </p:txBody>
        </p:sp>
      </p:grpSp>
      <p:grpSp>
        <p:nvGrpSpPr>
          <p:cNvPr id="86" name="Grupp 85">
            <a:extLst>
              <a:ext uri="{FF2B5EF4-FFF2-40B4-BE49-F238E27FC236}">
                <a16:creationId xmlns:a16="http://schemas.microsoft.com/office/drawing/2014/main" id="{3BD7E9A6-51D4-46B8-B681-3F9A44E5F765}"/>
              </a:ext>
            </a:extLst>
          </p:cNvPr>
          <p:cNvGrpSpPr/>
          <p:nvPr/>
        </p:nvGrpSpPr>
        <p:grpSpPr>
          <a:xfrm>
            <a:off x="7347254" y="4498487"/>
            <a:ext cx="2179133" cy="2167850"/>
            <a:chOff x="7347254" y="4498487"/>
            <a:chExt cx="2179133" cy="2167850"/>
          </a:xfrm>
        </p:grpSpPr>
        <p:grpSp>
          <p:nvGrpSpPr>
            <p:cNvPr id="50" name="Grupp 49">
              <a:extLst>
                <a:ext uri="{FF2B5EF4-FFF2-40B4-BE49-F238E27FC236}">
                  <a16:creationId xmlns:a16="http://schemas.microsoft.com/office/drawing/2014/main" id="{46A9BF3F-20DA-4B24-BAA0-563205E953B2}"/>
                </a:ext>
              </a:extLst>
            </p:cNvPr>
            <p:cNvGrpSpPr/>
            <p:nvPr/>
          </p:nvGrpSpPr>
          <p:grpSpPr>
            <a:xfrm flipV="1">
              <a:off x="7347254" y="4498487"/>
              <a:ext cx="2179133" cy="2167850"/>
              <a:chOff x="406399" y="296333"/>
              <a:chExt cx="1933599" cy="2167850"/>
            </a:xfrm>
            <a:solidFill>
              <a:schemeClr val="bg1"/>
            </a:solidFill>
          </p:grpSpPr>
          <p:sp>
            <p:nvSpPr>
              <p:cNvPr id="51" name="Rektangel 50">
                <a:extLst>
                  <a:ext uri="{FF2B5EF4-FFF2-40B4-BE49-F238E27FC236}">
                    <a16:creationId xmlns:a16="http://schemas.microsoft.com/office/drawing/2014/main" id="{6E8653E7-A50D-4990-A754-FC6BF31B6B07}"/>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Likbent triangel 51">
                <a:extLst>
                  <a:ext uri="{FF2B5EF4-FFF2-40B4-BE49-F238E27FC236}">
                    <a16:creationId xmlns:a16="http://schemas.microsoft.com/office/drawing/2014/main" id="{CFEAB715-96C6-491F-B0B2-74E1D38A25C5}"/>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75" name="textruta 74">
              <a:extLst>
                <a:ext uri="{FF2B5EF4-FFF2-40B4-BE49-F238E27FC236}">
                  <a16:creationId xmlns:a16="http://schemas.microsoft.com/office/drawing/2014/main" id="{F207335D-F022-4E81-AD07-53B96067125F}"/>
                </a:ext>
              </a:extLst>
            </p:cNvPr>
            <p:cNvSpPr txBox="1"/>
            <p:nvPr/>
          </p:nvSpPr>
          <p:spPr>
            <a:xfrm>
              <a:off x="7501638" y="5357486"/>
              <a:ext cx="1870364" cy="523220"/>
            </a:xfrm>
            <a:prstGeom prst="rect">
              <a:avLst/>
            </a:prstGeom>
            <a:noFill/>
          </p:spPr>
          <p:txBody>
            <a:bodyPr wrap="square" rtlCol="0">
              <a:spAutoFit/>
            </a:bodyPr>
            <a:lstStyle/>
            <a:p>
              <a:pPr algn="ctr">
                <a:spcAft>
                  <a:spcPts val="600"/>
                </a:spcAft>
              </a:pPr>
              <a:r>
                <a:rPr lang="sv-SE" sz="1400" b="1" dirty="0"/>
                <a:t>Krigsorganisation och krigsplacering</a:t>
              </a:r>
            </a:p>
          </p:txBody>
        </p:sp>
      </p:grpSp>
      <p:grpSp>
        <p:nvGrpSpPr>
          <p:cNvPr id="87" name="Grupp 86">
            <a:extLst>
              <a:ext uri="{FF2B5EF4-FFF2-40B4-BE49-F238E27FC236}">
                <a16:creationId xmlns:a16="http://schemas.microsoft.com/office/drawing/2014/main" id="{40330658-DFC6-4CBC-96E1-1632CC4BAD36}"/>
              </a:ext>
            </a:extLst>
          </p:cNvPr>
          <p:cNvGrpSpPr/>
          <p:nvPr/>
        </p:nvGrpSpPr>
        <p:grpSpPr>
          <a:xfrm>
            <a:off x="9724270" y="4498487"/>
            <a:ext cx="2179133" cy="2167850"/>
            <a:chOff x="9724270" y="4498487"/>
            <a:chExt cx="2179133" cy="2167850"/>
          </a:xfrm>
        </p:grpSpPr>
        <p:grpSp>
          <p:nvGrpSpPr>
            <p:cNvPr id="53" name="Grupp 52">
              <a:extLst>
                <a:ext uri="{FF2B5EF4-FFF2-40B4-BE49-F238E27FC236}">
                  <a16:creationId xmlns:a16="http://schemas.microsoft.com/office/drawing/2014/main" id="{55876E3E-27A6-4B20-9C87-828B298734D6}"/>
                </a:ext>
              </a:extLst>
            </p:cNvPr>
            <p:cNvGrpSpPr/>
            <p:nvPr/>
          </p:nvGrpSpPr>
          <p:grpSpPr>
            <a:xfrm flipV="1">
              <a:off x="9724270" y="4498487"/>
              <a:ext cx="2179133" cy="2167850"/>
              <a:chOff x="406399" y="296333"/>
              <a:chExt cx="1933599" cy="2167850"/>
            </a:xfrm>
            <a:solidFill>
              <a:schemeClr val="accent6"/>
            </a:solidFill>
          </p:grpSpPr>
          <p:sp>
            <p:nvSpPr>
              <p:cNvPr id="54" name="Rektangel 53">
                <a:extLst>
                  <a:ext uri="{FF2B5EF4-FFF2-40B4-BE49-F238E27FC236}">
                    <a16:creationId xmlns:a16="http://schemas.microsoft.com/office/drawing/2014/main" id="{7424C156-29E9-4C1C-AE8D-4A999B0A91F6}"/>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Likbent triangel 54">
                <a:extLst>
                  <a:ext uri="{FF2B5EF4-FFF2-40B4-BE49-F238E27FC236}">
                    <a16:creationId xmlns:a16="http://schemas.microsoft.com/office/drawing/2014/main" id="{2484E7BE-69C3-4E4A-8213-2313AD4A72B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57" name="Bildobjekt 56">
              <a:extLst>
                <a:ext uri="{FF2B5EF4-FFF2-40B4-BE49-F238E27FC236}">
                  <a16:creationId xmlns:a16="http://schemas.microsoft.com/office/drawing/2014/main" id="{84B1B8F2-7E69-4A30-88F4-1084E846BBE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74682" y="5633211"/>
              <a:ext cx="1662261" cy="388055"/>
            </a:xfrm>
            <a:prstGeom prst="rect">
              <a:avLst/>
            </a:prstGeom>
          </p:spPr>
        </p:pic>
        <p:sp>
          <p:nvSpPr>
            <p:cNvPr id="76" name="textruta 75">
              <a:extLst>
                <a:ext uri="{FF2B5EF4-FFF2-40B4-BE49-F238E27FC236}">
                  <a16:creationId xmlns:a16="http://schemas.microsoft.com/office/drawing/2014/main" id="{BD6F95BD-4AD3-4477-81C1-1EA6D8C6C4AD}"/>
                </a:ext>
              </a:extLst>
            </p:cNvPr>
            <p:cNvSpPr txBox="1"/>
            <p:nvPr/>
          </p:nvSpPr>
          <p:spPr>
            <a:xfrm>
              <a:off x="9878654" y="5235416"/>
              <a:ext cx="1903846" cy="307777"/>
            </a:xfrm>
            <a:prstGeom prst="rect">
              <a:avLst/>
            </a:prstGeom>
            <a:noFill/>
          </p:spPr>
          <p:txBody>
            <a:bodyPr wrap="square" rtlCol="0">
              <a:spAutoFit/>
            </a:bodyPr>
            <a:lstStyle/>
            <a:p>
              <a:pPr algn="ctr">
                <a:spcAft>
                  <a:spcPts val="600"/>
                </a:spcAft>
              </a:pPr>
              <a:r>
                <a:rPr lang="sv-SE" sz="1400" b="1" dirty="0"/>
                <a:t>Upphandling</a:t>
              </a:r>
            </a:p>
          </p:txBody>
        </p:sp>
      </p:grpSp>
      <p:grpSp>
        <p:nvGrpSpPr>
          <p:cNvPr id="98" name="Grupp 97">
            <a:extLst>
              <a:ext uri="{FF2B5EF4-FFF2-40B4-BE49-F238E27FC236}">
                <a16:creationId xmlns:a16="http://schemas.microsoft.com/office/drawing/2014/main" id="{64484F85-116F-4F49-9449-5981AFB78116}"/>
              </a:ext>
            </a:extLst>
          </p:cNvPr>
          <p:cNvGrpSpPr/>
          <p:nvPr/>
        </p:nvGrpSpPr>
        <p:grpSpPr>
          <a:xfrm>
            <a:off x="2593220" y="239095"/>
            <a:ext cx="2179133" cy="2167850"/>
            <a:chOff x="2593220" y="222820"/>
            <a:chExt cx="2179133" cy="2167850"/>
          </a:xfrm>
        </p:grpSpPr>
        <p:grpSp>
          <p:nvGrpSpPr>
            <p:cNvPr id="99" name="Grupp 98">
              <a:extLst>
                <a:ext uri="{FF2B5EF4-FFF2-40B4-BE49-F238E27FC236}">
                  <a16:creationId xmlns:a16="http://schemas.microsoft.com/office/drawing/2014/main" id="{A8E473BF-D238-4C43-8899-25A2DA8EFEBF}"/>
                </a:ext>
              </a:extLst>
            </p:cNvPr>
            <p:cNvGrpSpPr/>
            <p:nvPr/>
          </p:nvGrpSpPr>
          <p:grpSpPr>
            <a:xfrm>
              <a:off x="2593220" y="222820"/>
              <a:ext cx="2179133" cy="2167850"/>
              <a:chOff x="406399" y="296333"/>
              <a:chExt cx="1933599" cy="2167850"/>
            </a:xfrm>
            <a:solidFill>
              <a:schemeClr val="accent2"/>
            </a:solidFill>
          </p:grpSpPr>
          <p:sp>
            <p:nvSpPr>
              <p:cNvPr id="101" name="Rektangel 100">
                <a:extLst>
                  <a:ext uri="{FF2B5EF4-FFF2-40B4-BE49-F238E27FC236}">
                    <a16:creationId xmlns:a16="http://schemas.microsoft.com/office/drawing/2014/main" id="{288649AA-D095-4316-9391-14D0ACF028B2}"/>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2" name="Likbent triangel 101">
                <a:extLst>
                  <a:ext uri="{FF2B5EF4-FFF2-40B4-BE49-F238E27FC236}">
                    <a16:creationId xmlns:a16="http://schemas.microsoft.com/office/drawing/2014/main" id="{D9AD2A9A-8C31-4695-9243-7C64A659DD2A}"/>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00" name="textruta 99">
              <a:extLst>
                <a:ext uri="{FF2B5EF4-FFF2-40B4-BE49-F238E27FC236}">
                  <a16:creationId xmlns:a16="http://schemas.microsoft.com/office/drawing/2014/main" id="{58EFA926-29F6-4F18-BC90-6F8861A81E27}"/>
                </a:ext>
              </a:extLst>
            </p:cNvPr>
            <p:cNvSpPr txBox="1"/>
            <p:nvPr/>
          </p:nvSpPr>
          <p:spPr>
            <a:xfrm>
              <a:off x="2747604" y="409962"/>
              <a:ext cx="1870364" cy="1523494"/>
            </a:xfrm>
            <a:prstGeom prst="rect">
              <a:avLst/>
            </a:prstGeom>
            <a:noFill/>
          </p:spPr>
          <p:txBody>
            <a:bodyPr wrap="square" rtlCol="0">
              <a:spAutoFit/>
            </a:bodyPr>
            <a:lstStyle/>
            <a:p>
              <a:pPr>
                <a:spcAft>
                  <a:spcPts val="600"/>
                </a:spcAft>
              </a:pPr>
              <a:r>
                <a:rPr lang="sv-SE" sz="800" b="1" dirty="0">
                  <a:solidFill>
                    <a:schemeClr val="bg1"/>
                  </a:solidFill>
                </a:rPr>
                <a:t>Risk- och </a:t>
              </a:r>
              <a:br>
                <a:rPr lang="sv-SE" sz="800" b="1" dirty="0">
                  <a:solidFill>
                    <a:schemeClr val="bg1"/>
                  </a:solidFill>
                </a:rPr>
              </a:br>
              <a:r>
                <a:rPr lang="sv-SE" sz="800" b="1" dirty="0">
                  <a:solidFill>
                    <a:schemeClr val="bg1"/>
                  </a:solidFill>
                </a:rPr>
                <a:t>sårbarhetsanalyser (RSA)</a:t>
              </a:r>
            </a:p>
            <a:p>
              <a:r>
                <a:rPr lang="sv-SE" sz="800" dirty="0">
                  <a:solidFill>
                    <a:schemeClr val="bg1"/>
                  </a:solidFill>
                </a:rPr>
                <a:t>Kontinuitetshantering kan ge er underlag till RSA-arbetet genom den beroendeanalys, riskbedömning och de åtgärdsförslag som tas fram. I RSA-arbetet redovisas de identifierade samhällsviktiga verksamheterna och dess beroenden - vilket i sin tur är ett bra underlag till kontinuitetsarbetet. </a:t>
              </a:r>
            </a:p>
          </p:txBody>
        </p:sp>
      </p:grpSp>
      <p:grpSp>
        <p:nvGrpSpPr>
          <p:cNvPr id="103" name="Grupp 102">
            <a:extLst>
              <a:ext uri="{FF2B5EF4-FFF2-40B4-BE49-F238E27FC236}">
                <a16:creationId xmlns:a16="http://schemas.microsoft.com/office/drawing/2014/main" id="{14CB5C49-4F02-4383-958C-4720E27D7BAE}"/>
              </a:ext>
            </a:extLst>
          </p:cNvPr>
          <p:cNvGrpSpPr/>
          <p:nvPr/>
        </p:nvGrpSpPr>
        <p:grpSpPr>
          <a:xfrm>
            <a:off x="4970237" y="239095"/>
            <a:ext cx="2179133" cy="2167850"/>
            <a:chOff x="4970237" y="222820"/>
            <a:chExt cx="2179133" cy="2167850"/>
          </a:xfrm>
        </p:grpSpPr>
        <p:grpSp>
          <p:nvGrpSpPr>
            <p:cNvPr id="104" name="Grupp 103">
              <a:extLst>
                <a:ext uri="{FF2B5EF4-FFF2-40B4-BE49-F238E27FC236}">
                  <a16:creationId xmlns:a16="http://schemas.microsoft.com/office/drawing/2014/main" id="{F1C39171-2441-4F56-8DE5-037F7892CDDA}"/>
                </a:ext>
              </a:extLst>
            </p:cNvPr>
            <p:cNvGrpSpPr/>
            <p:nvPr/>
          </p:nvGrpSpPr>
          <p:grpSpPr>
            <a:xfrm>
              <a:off x="4970237" y="222820"/>
              <a:ext cx="2179133" cy="2167850"/>
              <a:chOff x="406399" y="296333"/>
              <a:chExt cx="1933599" cy="2167850"/>
            </a:xfrm>
            <a:solidFill>
              <a:schemeClr val="bg1"/>
            </a:solidFill>
          </p:grpSpPr>
          <p:sp>
            <p:nvSpPr>
              <p:cNvPr id="107" name="Rektangel 106">
                <a:extLst>
                  <a:ext uri="{FF2B5EF4-FFF2-40B4-BE49-F238E27FC236}">
                    <a16:creationId xmlns:a16="http://schemas.microsoft.com/office/drawing/2014/main" id="{5193DC12-3A37-43C6-AB4A-5AD189086DD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8" name="Likbent triangel 107">
                <a:extLst>
                  <a:ext uri="{FF2B5EF4-FFF2-40B4-BE49-F238E27FC236}">
                    <a16:creationId xmlns:a16="http://schemas.microsoft.com/office/drawing/2014/main" id="{8598CB10-5BC3-43F1-9A42-43D0D6AF846E}"/>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05" name="Bildobjekt 104">
              <a:extLst>
                <a:ext uri="{FF2B5EF4-FFF2-40B4-BE49-F238E27FC236}">
                  <a16:creationId xmlns:a16="http://schemas.microsoft.com/office/drawing/2014/main" id="{39507396-7EF0-4501-8AD5-03DB71C480F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6792" y="474629"/>
              <a:ext cx="1046200" cy="823819"/>
            </a:xfrm>
            <a:prstGeom prst="rect">
              <a:avLst/>
            </a:prstGeom>
          </p:spPr>
        </p:pic>
        <p:sp>
          <p:nvSpPr>
            <p:cNvPr id="106" name="textruta 105">
              <a:extLst>
                <a:ext uri="{FF2B5EF4-FFF2-40B4-BE49-F238E27FC236}">
                  <a16:creationId xmlns:a16="http://schemas.microsoft.com/office/drawing/2014/main" id="{D6BD84ED-A243-4A68-AE80-6CDDDE3EF0E7}"/>
                </a:ext>
              </a:extLst>
            </p:cNvPr>
            <p:cNvSpPr txBox="1"/>
            <p:nvPr/>
          </p:nvSpPr>
          <p:spPr>
            <a:xfrm>
              <a:off x="5124621" y="409962"/>
              <a:ext cx="1870364" cy="1646605"/>
            </a:xfrm>
            <a:prstGeom prst="rect">
              <a:avLst/>
            </a:prstGeom>
            <a:noFill/>
          </p:spPr>
          <p:txBody>
            <a:bodyPr wrap="square" rtlCol="0">
              <a:spAutoFit/>
            </a:bodyPr>
            <a:lstStyle/>
            <a:p>
              <a:pPr>
                <a:spcAft>
                  <a:spcPts val="600"/>
                </a:spcAft>
              </a:pPr>
              <a:r>
                <a:rPr lang="sv-SE" sz="800" b="1" dirty="0">
                  <a:solidFill>
                    <a:prstClr val="black"/>
                  </a:solidFill>
                </a:rPr>
                <a:t>Riskhantering </a:t>
              </a:r>
            </a:p>
            <a:p>
              <a:pPr>
                <a:spcAft>
                  <a:spcPts val="600"/>
                </a:spcAft>
              </a:pPr>
              <a:r>
                <a:rPr lang="sv-SE" sz="800" dirty="0">
                  <a:solidFill>
                    <a:prstClr val="black"/>
                  </a:solidFill>
                </a:rPr>
                <a:t>Arbetet med </a:t>
              </a:r>
              <a:br>
                <a:rPr lang="sv-SE" sz="800" dirty="0">
                  <a:solidFill>
                    <a:prstClr val="black"/>
                  </a:solidFill>
                </a:rPr>
              </a:br>
              <a:r>
                <a:rPr lang="sv-SE" sz="800" dirty="0"/>
                <a:t>riskhantering </a:t>
              </a:r>
              <a:br>
                <a:rPr lang="sv-SE" sz="800" dirty="0"/>
              </a:br>
              <a:r>
                <a:rPr lang="sv-SE" sz="800" dirty="0"/>
                <a:t>ger er </a:t>
              </a:r>
              <a:r>
                <a:rPr lang="sv-SE" sz="800" dirty="0">
                  <a:solidFill>
                    <a:prstClr val="black"/>
                  </a:solidFill>
                </a:rPr>
                <a:t>underlag </a:t>
              </a:r>
              <a:br>
                <a:rPr lang="sv-SE" sz="800" dirty="0">
                  <a:solidFill>
                    <a:prstClr val="black"/>
                  </a:solidFill>
                </a:rPr>
              </a:br>
              <a:r>
                <a:rPr lang="sv-SE" sz="800" dirty="0"/>
                <a:t>till kontinuitets-</a:t>
              </a:r>
              <a:br>
                <a:rPr lang="sv-SE" sz="800" dirty="0"/>
              </a:br>
              <a:r>
                <a:rPr lang="sv-SE" sz="800" dirty="0"/>
                <a:t>arbetet i form </a:t>
              </a:r>
              <a:br>
                <a:rPr lang="sv-SE" sz="800" dirty="0"/>
              </a:br>
              <a:r>
                <a:rPr lang="sv-SE" sz="800" dirty="0"/>
                <a:t>av identifierade </a:t>
              </a:r>
              <a:br>
                <a:rPr lang="sv-SE" sz="800" dirty="0"/>
              </a:br>
              <a:r>
                <a:rPr lang="sv-SE" sz="800" dirty="0"/>
                <a:t>övergripande risker som organisationen kan utsättas för. Dessa kan vara ett stöd i den riskbedömning av kritiska resurser som görs i kontinuitetshanteringen.</a:t>
              </a:r>
              <a:endParaRPr lang="sv-SE" sz="800" dirty="0">
                <a:latin typeface="Georgia"/>
              </a:endParaRPr>
            </a:p>
          </p:txBody>
        </p:sp>
      </p:grpSp>
      <p:grpSp>
        <p:nvGrpSpPr>
          <p:cNvPr id="109" name="Grupp 108">
            <a:extLst>
              <a:ext uri="{FF2B5EF4-FFF2-40B4-BE49-F238E27FC236}">
                <a16:creationId xmlns:a16="http://schemas.microsoft.com/office/drawing/2014/main" id="{6BD42AEC-9CB4-47A3-8E86-99E7EF91267E}"/>
              </a:ext>
            </a:extLst>
          </p:cNvPr>
          <p:cNvGrpSpPr/>
          <p:nvPr/>
        </p:nvGrpSpPr>
        <p:grpSpPr>
          <a:xfrm>
            <a:off x="7347254" y="239095"/>
            <a:ext cx="2179133" cy="2167850"/>
            <a:chOff x="7347254" y="222820"/>
            <a:chExt cx="2179133" cy="2167850"/>
          </a:xfrm>
        </p:grpSpPr>
        <p:grpSp>
          <p:nvGrpSpPr>
            <p:cNvPr id="110" name="Grupp 109">
              <a:extLst>
                <a:ext uri="{FF2B5EF4-FFF2-40B4-BE49-F238E27FC236}">
                  <a16:creationId xmlns:a16="http://schemas.microsoft.com/office/drawing/2014/main" id="{66D834C0-4272-4C64-8BD3-D60B07C454A2}"/>
                </a:ext>
              </a:extLst>
            </p:cNvPr>
            <p:cNvGrpSpPr/>
            <p:nvPr/>
          </p:nvGrpSpPr>
          <p:grpSpPr>
            <a:xfrm>
              <a:off x="7347254" y="222820"/>
              <a:ext cx="2179133" cy="2167850"/>
              <a:chOff x="406399" y="296333"/>
              <a:chExt cx="1933599" cy="2167850"/>
            </a:xfrm>
          </p:grpSpPr>
          <p:sp>
            <p:nvSpPr>
              <p:cNvPr id="112" name="Rektangel 111">
                <a:extLst>
                  <a:ext uri="{FF2B5EF4-FFF2-40B4-BE49-F238E27FC236}">
                    <a16:creationId xmlns:a16="http://schemas.microsoft.com/office/drawing/2014/main" id="{6FDC2A20-F3C3-4405-989C-7AA532FCAA6E}"/>
                  </a:ext>
                </a:extLst>
              </p:cNvPr>
              <p:cNvSpPr/>
              <p:nvPr/>
            </p:nvSpPr>
            <p:spPr>
              <a:xfrm>
                <a:off x="406399" y="296333"/>
                <a:ext cx="1933599" cy="20662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3" name="Likbent triangel 112">
                <a:extLst>
                  <a:ext uri="{FF2B5EF4-FFF2-40B4-BE49-F238E27FC236}">
                    <a16:creationId xmlns:a16="http://schemas.microsoft.com/office/drawing/2014/main" id="{7EA19A37-CC5D-4B0C-BDD1-C97C288C6DF9}"/>
                  </a:ext>
                </a:extLst>
              </p:cNvPr>
              <p:cNvSpPr/>
              <p:nvPr/>
            </p:nvSpPr>
            <p:spPr>
              <a:xfrm rot="10800000">
                <a:off x="1267364" y="2362198"/>
                <a:ext cx="211667" cy="1019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11" name="textruta 110">
              <a:extLst>
                <a:ext uri="{FF2B5EF4-FFF2-40B4-BE49-F238E27FC236}">
                  <a16:creationId xmlns:a16="http://schemas.microsoft.com/office/drawing/2014/main" id="{ED021842-52B0-420C-9DEB-5F3450AF599E}"/>
                </a:ext>
              </a:extLst>
            </p:cNvPr>
            <p:cNvSpPr txBox="1"/>
            <p:nvPr/>
          </p:nvSpPr>
          <p:spPr>
            <a:xfrm>
              <a:off x="7501638" y="409962"/>
              <a:ext cx="1870364" cy="1523494"/>
            </a:xfrm>
            <a:prstGeom prst="rect">
              <a:avLst/>
            </a:prstGeom>
            <a:noFill/>
          </p:spPr>
          <p:txBody>
            <a:bodyPr wrap="square" rtlCol="0">
              <a:spAutoFit/>
            </a:bodyPr>
            <a:lstStyle/>
            <a:p>
              <a:pPr>
                <a:spcAft>
                  <a:spcPts val="600"/>
                </a:spcAft>
              </a:pPr>
              <a:r>
                <a:rPr lang="sv-SE" sz="800" b="1" dirty="0">
                  <a:solidFill>
                    <a:schemeClr val="bg1"/>
                  </a:solidFill>
                </a:rPr>
                <a:t>Informationssäkerhet</a:t>
              </a:r>
            </a:p>
            <a:p>
              <a:r>
                <a:rPr lang="sv-SE" sz="800" dirty="0">
                  <a:solidFill>
                    <a:schemeClr val="bg1"/>
                  </a:solidFill>
                </a:rPr>
                <a:t>Genom kontinuitetshantering får ni kunskap om vilken information som måste vara tillgänglig och korrekt samt vad som endast behöriga personer får ta del av. Det ger bra underlag för krav på skyddsnivå på informationen från verksamheten. Kontinuitetshantering stödjer därmed ert systematiska informationssäkerhetsarbete. </a:t>
              </a:r>
            </a:p>
          </p:txBody>
        </p:sp>
      </p:grpSp>
      <p:grpSp>
        <p:nvGrpSpPr>
          <p:cNvPr id="114" name="Grupp 113">
            <a:extLst>
              <a:ext uri="{FF2B5EF4-FFF2-40B4-BE49-F238E27FC236}">
                <a16:creationId xmlns:a16="http://schemas.microsoft.com/office/drawing/2014/main" id="{24E70033-CF64-4563-B633-B0199850F8B0}"/>
              </a:ext>
            </a:extLst>
          </p:cNvPr>
          <p:cNvGrpSpPr/>
          <p:nvPr/>
        </p:nvGrpSpPr>
        <p:grpSpPr>
          <a:xfrm>
            <a:off x="9724270" y="239095"/>
            <a:ext cx="2179133" cy="2167850"/>
            <a:chOff x="9724270" y="222820"/>
            <a:chExt cx="2179133" cy="2167850"/>
          </a:xfrm>
        </p:grpSpPr>
        <p:grpSp>
          <p:nvGrpSpPr>
            <p:cNvPr id="115" name="Grupp 114">
              <a:extLst>
                <a:ext uri="{FF2B5EF4-FFF2-40B4-BE49-F238E27FC236}">
                  <a16:creationId xmlns:a16="http://schemas.microsoft.com/office/drawing/2014/main" id="{C6B79DF5-BBCB-42AB-9C47-1AC92F2C8606}"/>
                </a:ext>
              </a:extLst>
            </p:cNvPr>
            <p:cNvGrpSpPr/>
            <p:nvPr/>
          </p:nvGrpSpPr>
          <p:grpSpPr>
            <a:xfrm>
              <a:off x="9724270" y="222820"/>
              <a:ext cx="2179133" cy="2167850"/>
              <a:chOff x="406399" y="296333"/>
              <a:chExt cx="1933599" cy="2167850"/>
            </a:xfrm>
            <a:solidFill>
              <a:schemeClr val="bg1"/>
            </a:solidFill>
          </p:grpSpPr>
          <p:sp>
            <p:nvSpPr>
              <p:cNvPr id="118" name="Rektangel 117">
                <a:extLst>
                  <a:ext uri="{FF2B5EF4-FFF2-40B4-BE49-F238E27FC236}">
                    <a16:creationId xmlns:a16="http://schemas.microsoft.com/office/drawing/2014/main" id="{76A94B2A-FA41-4B01-ABB1-683CE3BB693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9" name="Likbent triangel 118">
                <a:extLst>
                  <a:ext uri="{FF2B5EF4-FFF2-40B4-BE49-F238E27FC236}">
                    <a16:creationId xmlns:a16="http://schemas.microsoft.com/office/drawing/2014/main" id="{C68ACCD4-2E7C-42E6-8958-4C687726DD5B}"/>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16" name="Bildobjekt 115">
              <a:extLst>
                <a:ext uri="{FF2B5EF4-FFF2-40B4-BE49-F238E27FC236}">
                  <a16:creationId xmlns:a16="http://schemas.microsoft.com/office/drawing/2014/main" id="{2F1EB5EF-56B8-44AA-A003-DA969B7DEFE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60540" y="428251"/>
              <a:ext cx="821960" cy="1156650"/>
            </a:xfrm>
            <a:prstGeom prst="rect">
              <a:avLst/>
            </a:prstGeom>
          </p:spPr>
        </p:pic>
        <p:sp>
          <p:nvSpPr>
            <p:cNvPr id="117" name="textruta 116">
              <a:extLst>
                <a:ext uri="{FF2B5EF4-FFF2-40B4-BE49-F238E27FC236}">
                  <a16:creationId xmlns:a16="http://schemas.microsoft.com/office/drawing/2014/main" id="{B94CBCD2-B8C5-43DC-8571-4C405D9C06B9}"/>
                </a:ext>
              </a:extLst>
            </p:cNvPr>
            <p:cNvSpPr txBox="1"/>
            <p:nvPr/>
          </p:nvSpPr>
          <p:spPr>
            <a:xfrm>
              <a:off x="9878654" y="409962"/>
              <a:ext cx="1870364" cy="1646605"/>
            </a:xfrm>
            <a:prstGeom prst="rect">
              <a:avLst/>
            </a:prstGeom>
            <a:noFill/>
          </p:spPr>
          <p:txBody>
            <a:bodyPr wrap="square" rtlCol="0">
              <a:spAutoFit/>
            </a:bodyPr>
            <a:lstStyle/>
            <a:p>
              <a:pPr>
                <a:spcAft>
                  <a:spcPts val="600"/>
                </a:spcAft>
              </a:pPr>
              <a:r>
                <a:rPr lang="sv-SE" sz="800" b="1" dirty="0">
                  <a:solidFill>
                    <a:prstClr val="black"/>
                  </a:solidFill>
                </a:rPr>
                <a:t>Säkerhetsskydd</a:t>
              </a:r>
            </a:p>
            <a:p>
              <a:r>
                <a:rPr lang="sv-SE" sz="800" dirty="0">
                  <a:solidFill>
                    <a:prstClr val="black"/>
                  </a:solidFill>
                </a:rPr>
                <a:t>Kontinuitetshantering </a:t>
              </a:r>
              <a:br>
                <a:rPr lang="sv-SE" sz="800" dirty="0">
                  <a:solidFill>
                    <a:prstClr val="black"/>
                  </a:solidFill>
                </a:rPr>
              </a:br>
              <a:r>
                <a:rPr lang="sv-SE" sz="800" dirty="0">
                  <a:solidFill>
                    <a:prstClr val="black"/>
                  </a:solidFill>
                </a:rPr>
                <a:t>hjälper er att identifiera </a:t>
              </a:r>
              <a:br>
                <a:rPr lang="sv-SE" sz="800" dirty="0">
                  <a:solidFill>
                    <a:prstClr val="black"/>
                  </a:solidFill>
                </a:rPr>
              </a:br>
              <a:r>
                <a:rPr lang="sv-SE" sz="800" dirty="0">
                  <a:solidFill>
                    <a:prstClr val="black"/>
                  </a:solidFill>
                </a:rPr>
                <a:t>vilka skyddsåtgärder som </a:t>
              </a:r>
              <a:br>
                <a:rPr lang="sv-SE" sz="800" dirty="0">
                  <a:solidFill>
                    <a:prstClr val="black"/>
                  </a:solidFill>
                </a:rPr>
              </a:br>
              <a:r>
                <a:rPr lang="sv-SE" sz="800" dirty="0">
                  <a:solidFill>
                    <a:prstClr val="black"/>
                  </a:solidFill>
                </a:rPr>
                <a:t>behöver vidtas för att </a:t>
              </a:r>
              <a:br>
                <a:rPr lang="sv-SE" sz="800" dirty="0">
                  <a:solidFill>
                    <a:prstClr val="black"/>
                  </a:solidFill>
                </a:rPr>
              </a:br>
              <a:r>
                <a:rPr lang="sv-SE" sz="800" dirty="0">
                  <a:solidFill>
                    <a:prstClr val="black"/>
                  </a:solidFill>
                </a:rPr>
                <a:t>skydda säkerhetskänsliga verksamheter. Ni får en bild </a:t>
              </a:r>
              <a:br>
                <a:rPr lang="sv-SE" sz="800" dirty="0">
                  <a:solidFill>
                    <a:prstClr val="black"/>
                  </a:solidFill>
                </a:rPr>
              </a:br>
              <a:r>
                <a:rPr lang="sv-SE" sz="800" dirty="0">
                  <a:solidFill>
                    <a:prstClr val="black"/>
                  </a:solidFill>
                </a:rPr>
                <a:t>av vilka kritiska beroenden </a:t>
              </a:r>
              <a:br>
                <a:rPr lang="sv-SE" sz="800" dirty="0">
                  <a:solidFill>
                    <a:prstClr val="black"/>
                  </a:solidFill>
                </a:rPr>
              </a:br>
              <a:r>
                <a:rPr lang="sv-SE" sz="800" dirty="0">
                  <a:solidFill>
                    <a:prstClr val="black"/>
                  </a:solidFill>
                </a:rPr>
                <a:t>er säkerhetskänsliga </a:t>
              </a:r>
              <a:br>
                <a:rPr lang="sv-SE" sz="800" dirty="0">
                  <a:solidFill>
                    <a:prstClr val="black"/>
                  </a:solidFill>
                </a:rPr>
              </a:br>
              <a:r>
                <a:rPr lang="sv-SE" sz="800" dirty="0">
                  <a:solidFill>
                    <a:prstClr val="black"/>
                  </a:solidFill>
                </a:rPr>
                <a:t>verksamhet har, vilka reservrutiner som finns och vilka konsekvenser </a:t>
              </a:r>
              <a:br>
                <a:rPr lang="sv-SE" sz="800" dirty="0">
                  <a:solidFill>
                    <a:prstClr val="black"/>
                  </a:solidFill>
                </a:rPr>
              </a:br>
              <a:r>
                <a:rPr lang="sv-SE" sz="800" dirty="0">
                  <a:solidFill>
                    <a:prstClr val="black"/>
                  </a:solidFill>
                </a:rPr>
                <a:t>ett bortfall skulle få.</a:t>
              </a:r>
              <a:endParaRPr lang="sv-SE" sz="800" dirty="0">
                <a:solidFill>
                  <a:prstClr val="black"/>
                </a:solidFill>
                <a:latin typeface="Georgia"/>
              </a:endParaRPr>
            </a:p>
          </p:txBody>
        </p:sp>
      </p:grpSp>
      <p:grpSp>
        <p:nvGrpSpPr>
          <p:cNvPr id="120" name="Grupp 119">
            <a:extLst>
              <a:ext uri="{FF2B5EF4-FFF2-40B4-BE49-F238E27FC236}">
                <a16:creationId xmlns:a16="http://schemas.microsoft.com/office/drawing/2014/main" id="{6EEE9421-E10E-4772-8112-54A8A1DF4316}"/>
              </a:ext>
            </a:extLst>
          </p:cNvPr>
          <p:cNvGrpSpPr/>
          <p:nvPr/>
        </p:nvGrpSpPr>
        <p:grpSpPr>
          <a:xfrm>
            <a:off x="216203" y="4514762"/>
            <a:ext cx="2179133" cy="2167850"/>
            <a:chOff x="216203" y="4498487"/>
            <a:chExt cx="2179133" cy="2167850"/>
          </a:xfrm>
        </p:grpSpPr>
        <p:grpSp>
          <p:nvGrpSpPr>
            <p:cNvPr id="121" name="Grupp 120">
              <a:extLst>
                <a:ext uri="{FF2B5EF4-FFF2-40B4-BE49-F238E27FC236}">
                  <a16:creationId xmlns:a16="http://schemas.microsoft.com/office/drawing/2014/main" id="{0F664487-8F94-425C-A501-F44BE44353FC}"/>
                </a:ext>
              </a:extLst>
            </p:cNvPr>
            <p:cNvGrpSpPr/>
            <p:nvPr/>
          </p:nvGrpSpPr>
          <p:grpSpPr>
            <a:xfrm flipV="1">
              <a:off x="216203" y="4498487"/>
              <a:ext cx="2179133" cy="2167850"/>
              <a:chOff x="406399" y="296333"/>
              <a:chExt cx="1933599" cy="2167850"/>
            </a:xfrm>
            <a:solidFill>
              <a:schemeClr val="accent4"/>
            </a:solidFill>
          </p:grpSpPr>
          <p:sp>
            <p:nvSpPr>
              <p:cNvPr id="123" name="Rektangel 122">
                <a:extLst>
                  <a:ext uri="{FF2B5EF4-FFF2-40B4-BE49-F238E27FC236}">
                    <a16:creationId xmlns:a16="http://schemas.microsoft.com/office/drawing/2014/main" id="{FD4968A9-D4DA-431C-A8CE-14010FAF2C38}"/>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4" name="Likbent triangel 123">
                <a:extLst>
                  <a:ext uri="{FF2B5EF4-FFF2-40B4-BE49-F238E27FC236}">
                    <a16:creationId xmlns:a16="http://schemas.microsoft.com/office/drawing/2014/main" id="{37BBA27B-EB7A-4A3D-A2D0-B72779823312}"/>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22" name="textruta 121">
              <a:extLst>
                <a:ext uri="{FF2B5EF4-FFF2-40B4-BE49-F238E27FC236}">
                  <a16:creationId xmlns:a16="http://schemas.microsoft.com/office/drawing/2014/main" id="{3EF24BED-54EE-4F27-B466-745B67DA71FD}"/>
                </a:ext>
              </a:extLst>
            </p:cNvPr>
            <p:cNvSpPr txBox="1"/>
            <p:nvPr/>
          </p:nvSpPr>
          <p:spPr>
            <a:xfrm>
              <a:off x="370587" y="4757245"/>
              <a:ext cx="1870364" cy="1769715"/>
            </a:xfrm>
            <a:prstGeom prst="rect">
              <a:avLst/>
            </a:prstGeom>
            <a:noFill/>
          </p:spPr>
          <p:txBody>
            <a:bodyPr wrap="square" rtlCol="0">
              <a:spAutoFit/>
            </a:bodyPr>
            <a:lstStyle/>
            <a:p>
              <a:pPr>
                <a:spcAft>
                  <a:spcPts val="600"/>
                </a:spcAft>
              </a:pPr>
              <a:r>
                <a:rPr lang="sv-SE" sz="800" b="1" dirty="0">
                  <a:solidFill>
                    <a:schemeClr val="bg1"/>
                  </a:solidFill>
                </a:rPr>
                <a:t>Hantering av händelser</a:t>
              </a:r>
            </a:p>
            <a:p>
              <a:r>
                <a:rPr lang="sv-SE" sz="800" dirty="0">
                  <a:solidFill>
                    <a:schemeClr val="bg1"/>
                  </a:solidFill>
                </a:rPr>
                <a:t>Kontinuitetshantering ger er kunskap om vilka konsekvenser olika typer av avbrott och störningar kan få för er samhällsviktiga verksamhet. Genom kartläggning av t.ex. kritiska resurser och avbrottstider kan beslutsfattare </a:t>
              </a:r>
              <a:br>
                <a:rPr lang="sv-SE" sz="800" dirty="0">
                  <a:solidFill>
                    <a:schemeClr val="bg1"/>
                  </a:solidFill>
                </a:rPr>
              </a:br>
              <a:r>
                <a:rPr lang="sv-SE" sz="800" dirty="0">
                  <a:solidFill>
                    <a:schemeClr val="bg1"/>
                  </a:solidFill>
                </a:rPr>
                <a:t>i krisorganisationen få hjälp att prioritera åtgärder och verksamheter. Kontinuitetshantering ger även underlag för bl.a. nöd-, reserv- och krisplaner (t.ex. nödvattenplaner </a:t>
              </a:r>
              <a:br>
                <a:rPr lang="sv-SE" sz="800" dirty="0">
                  <a:solidFill>
                    <a:schemeClr val="bg1"/>
                  </a:solidFill>
                </a:rPr>
              </a:br>
              <a:r>
                <a:rPr lang="sv-SE" sz="800" dirty="0">
                  <a:solidFill>
                    <a:schemeClr val="bg1"/>
                  </a:solidFill>
                </a:rPr>
                <a:t>och </a:t>
              </a:r>
              <a:r>
                <a:rPr lang="sv-SE" sz="800" dirty="0" err="1">
                  <a:solidFill>
                    <a:schemeClr val="bg1"/>
                  </a:solidFill>
                </a:rPr>
                <a:t>Styrelsplanering</a:t>
              </a:r>
              <a:r>
                <a:rPr lang="sv-SE" sz="800" dirty="0">
                  <a:solidFill>
                    <a:schemeClr val="bg1"/>
                  </a:solidFill>
                </a:rPr>
                <a:t>). </a:t>
              </a:r>
            </a:p>
          </p:txBody>
        </p:sp>
      </p:grpSp>
      <p:grpSp>
        <p:nvGrpSpPr>
          <p:cNvPr id="125" name="Grupp 124">
            <a:extLst>
              <a:ext uri="{FF2B5EF4-FFF2-40B4-BE49-F238E27FC236}">
                <a16:creationId xmlns:a16="http://schemas.microsoft.com/office/drawing/2014/main" id="{0AA7AF6F-050B-427A-8DCC-55763AF7C95F}"/>
              </a:ext>
            </a:extLst>
          </p:cNvPr>
          <p:cNvGrpSpPr/>
          <p:nvPr/>
        </p:nvGrpSpPr>
        <p:grpSpPr>
          <a:xfrm>
            <a:off x="2593220" y="4514762"/>
            <a:ext cx="2179133" cy="2167850"/>
            <a:chOff x="2593220" y="4498487"/>
            <a:chExt cx="2179133" cy="2167850"/>
          </a:xfrm>
        </p:grpSpPr>
        <p:grpSp>
          <p:nvGrpSpPr>
            <p:cNvPr id="126" name="Grupp 125">
              <a:extLst>
                <a:ext uri="{FF2B5EF4-FFF2-40B4-BE49-F238E27FC236}">
                  <a16:creationId xmlns:a16="http://schemas.microsoft.com/office/drawing/2014/main" id="{15D6A5AD-8960-45DE-9E4D-F835E0B11EC7}"/>
                </a:ext>
              </a:extLst>
            </p:cNvPr>
            <p:cNvGrpSpPr/>
            <p:nvPr/>
          </p:nvGrpSpPr>
          <p:grpSpPr>
            <a:xfrm flipV="1">
              <a:off x="2593220" y="4498487"/>
              <a:ext cx="2179133" cy="2167850"/>
              <a:chOff x="406399" y="296333"/>
              <a:chExt cx="1933599" cy="2167850"/>
            </a:xfrm>
            <a:solidFill>
              <a:schemeClr val="bg1"/>
            </a:solidFill>
          </p:grpSpPr>
          <p:sp>
            <p:nvSpPr>
              <p:cNvPr id="129" name="Rektangel 128">
                <a:extLst>
                  <a:ext uri="{FF2B5EF4-FFF2-40B4-BE49-F238E27FC236}">
                    <a16:creationId xmlns:a16="http://schemas.microsoft.com/office/drawing/2014/main" id="{54B6298C-76B9-4C73-90F7-DF29B57442D3}"/>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0" name="Likbent triangel 129">
                <a:extLst>
                  <a:ext uri="{FF2B5EF4-FFF2-40B4-BE49-F238E27FC236}">
                    <a16:creationId xmlns:a16="http://schemas.microsoft.com/office/drawing/2014/main" id="{5D39284B-B221-4FB2-A3BE-B768ABA3A947}"/>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27" name="Bildobjekt 126">
              <a:extLst>
                <a:ext uri="{FF2B5EF4-FFF2-40B4-BE49-F238E27FC236}">
                  <a16:creationId xmlns:a16="http://schemas.microsoft.com/office/drawing/2014/main" id="{88F00FEE-A3B2-4F88-8232-76EEB236593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30751" y="5464382"/>
              <a:ext cx="914985" cy="1029358"/>
            </a:xfrm>
            <a:prstGeom prst="rect">
              <a:avLst/>
            </a:prstGeom>
          </p:spPr>
        </p:pic>
        <p:sp>
          <p:nvSpPr>
            <p:cNvPr id="128" name="textruta 127">
              <a:extLst>
                <a:ext uri="{FF2B5EF4-FFF2-40B4-BE49-F238E27FC236}">
                  <a16:creationId xmlns:a16="http://schemas.microsoft.com/office/drawing/2014/main" id="{469AB104-7B9F-4443-800E-F3FCEBFB75D8}"/>
                </a:ext>
              </a:extLst>
            </p:cNvPr>
            <p:cNvSpPr txBox="1"/>
            <p:nvPr/>
          </p:nvSpPr>
          <p:spPr>
            <a:xfrm>
              <a:off x="2747604" y="4757245"/>
              <a:ext cx="1870364" cy="1523494"/>
            </a:xfrm>
            <a:prstGeom prst="rect">
              <a:avLst/>
            </a:prstGeom>
            <a:noFill/>
          </p:spPr>
          <p:txBody>
            <a:bodyPr wrap="square" rtlCol="0">
              <a:spAutoFit/>
            </a:bodyPr>
            <a:lstStyle/>
            <a:p>
              <a:pPr>
                <a:spcAft>
                  <a:spcPts val="600"/>
                </a:spcAft>
              </a:pPr>
              <a:r>
                <a:rPr lang="sv-SE" sz="800" b="1" dirty="0"/>
                <a:t>Utbildning och övning</a:t>
              </a:r>
            </a:p>
            <a:p>
              <a:r>
                <a:rPr lang="sv-SE" sz="800" dirty="0"/>
                <a:t>Genom att kartlägga och analysera er samhällsviktiga verksamhet får ni underlag till utbildnings- och övningsplaneringen. Exempelvis vilka verksamheter som bör prioriteras i utbildning </a:t>
              </a:r>
              <a:br>
                <a:rPr lang="sv-SE" sz="800" dirty="0"/>
              </a:br>
              <a:r>
                <a:rPr lang="sv-SE" sz="800" dirty="0"/>
                <a:t>och övning, samt </a:t>
              </a:r>
              <a:br>
                <a:rPr lang="sv-SE" sz="800" dirty="0"/>
              </a:br>
              <a:r>
                <a:rPr lang="sv-SE" sz="800" dirty="0"/>
                <a:t>vilka reservrutiner </a:t>
              </a:r>
              <a:br>
                <a:rPr lang="sv-SE" sz="800" dirty="0"/>
              </a:br>
              <a:r>
                <a:rPr lang="sv-SE" sz="800" dirty="0"/>
                <a:t>och funktioner </a:t>
              </a:r>
              <a:br>
                <a:rPr lang="sv-SE" sz="800" dirty="0"/>
              </a:br>
              <a:r>
                <a:rPr lang="sv-SE" sz="800" dirty="0"/>
                <a:t>som ska övas.</a:t>
              </a:r>
            </a:p>
          </p:txBody>
        </p:sp>
      </p:grpSp>
      <p:grpSp>
        <p:nvGrpSpPr>
          <p:cNvPr id="131" name="Grupp 130">
            <a:extLst>
              <a:ext uri="{FF2B5EF4-FFF2-40B4-BE49-F238E27FC236}">
                <a16:creationId xmlns:a16="http://schemas.microsoft.com/office/drawing/2014/main" id="{7113A92E-714B-4E21-BE47-E956BA862EF9}"/>
              </a:ext>
            </a:extLst>
          </p:cNvPr>
          <p:cNvGrpSpPr/>
          <p:nvPr/>
        </p:nvGrpSpPr>
        <p:grpSpPr>
          <a:xfrm>
            <a:off x="4970237" y="4514762"/>
            <a:ext cx="2179133" cy="2167850"/>
            <a:chOff x="4970237" y="4498487"/>
            <a:chExt cx="2179133" cy="2167850"/>
          </a:xfrm>
        </p:grpSpPr>
        <p:grpSp>
          <p:nvGrpSpPr>
            <p:cNvPr id="132" name="Grupp 131">
              <a:extLst>
                <a:ext uri="{FF2B5EF4-FFF2-40B4-BE49-F238E27FC236}">
                  <a16:creationId xmlns:a16="http://schemas.microsoft.com/office/drawing/2014/main" id="{592F490C-689B-4105-BF05-F086BB07D32B}"/>
                </a:ext>
              </a:extLst>
            </p:cNvPr>
            <p:cNvGrpSpPr/>
            <p:nvPr/>
          </p:nvGrpSpPr>
          <p:grpSpPr>
            <a:xfrm flipV="1">
              <a:off x="4970237" y="4498487"/>
              <a:ext cx="2179133" cy="2167850"/>
              <a:chOff x="406399" y="296333"/>
              <a:chExt cx="1933599" cy="2167850"/>
            </a:xfrm>
            <a:solidFill>
              <a:schemeClr val="accent5"/>
            </a:solidFill>
          </p:grpSpPr>
          <p:sp>
            <p:nvSpPr>
              <p:cNvPr id="134" name="Rektangel 133">
                <a:extLst>
                  <a:ext uri="{FF2B5EF4-FFF2-40B4-BE49-F238E27FC236}">
                    <a16:creationId xmlns:a16="http://schemas.microsoft.com/office/drawing/2014/main" id="{6631EBDE-6371-4DC7-8B2E-5C839A78B328}"/>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5" name="Likbent triangel 134">
                <a:extLst>
                  <a:ext uri="{FF2B5EF4-FFF2-40B4-BE49-F238E27FC236}">
                    <a16:creationId xmlns:a16="http://schemas.microsoft.com/office/drawing/2014/main" id="{667C676E-2F9F-46C4-8E18-32FD5ECAC844}"/>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3" name="textruta 132">
              <a:extLst>
                <a:ext uri="{FF2B5EF4-FFF2-40B4-BE49-F238E27FC236}">
                  <a16:creationId xmlns:a16="http://schemas.microsoft.com/office/drawing/2014/main" id="{002A77BD-10BD-47B7-A6EE-D20832B0A2C1}"/>
                </a:ext>
              </a:extLst>
            </p:cNvPr>
            <p:cNvSpPr txBox="1"/>
            <p:nvPr/>
          </p:nvSpPr>
          <p:spPr>
            <a:xfrm>
              <a:off x="5124621" y="4757245"/>
              <a:ext cx="1870364" cy="1400383"/>
            </a:xfrm>
            <a:prstGeom prst="rect">
              <a:avLst/>
            </a:prstGeom>
            <a:noFill/>
          </p:spPr>
          <p:txBody>
            <a:bodyPr wrap="square" rtlCol="0">
              <a:spAutoFit/>
            </a:bodyPr>
            <a:lstStyle/>
            <a:p>
              <a:pPr>
                <a:spcAft>
                  <a:spcPts val="600"/>
                </a:spcAft>
              </a:pPr>
              <a:r>
                <a:rPr lang="sv-SE" sz="800" b="1" dirty="0">
                  <a:solidFill>
                    <a:schemeClr val="bg1"/>
                  </a:solidFill>
                </a:rPr>
                <a:t>Civilt försvar</a:t>
              </a:r>
            </a:p>
            <a:p>
              <a:r>
                <a:rPr lang="sv-SE" sz="800" dirty="0">
                  <a:solidFill>
                    <a:schemeClr val="bg1"/>
                  </a:solidFill>
                </a:rPr>
                <a:t>Kontinuitetshantering är ett verktyg för att kartlägga samhällsviktiga verksamheter och genomföra åtgärder så att de kan upprätthållas oavsett störning - även vid höjd beredskap och ytterst krig. Kraven och möjligheterna till reservlösningar kan för vissa verksamheter se helt annorlunda ut än i fredstid. </a:t>
              </a:r>
            </a:p>
          </p:txBody>
        </p:sp>
      </p:grpSp>
      <p:grpSp>
        <p:nvGrpSpPr>
          <p:cNvPr id="136" name="Grupp 135">
            <a:extLst>
              <a:ext uri="{FF2B5EF4-FFF2-40B4-BE49-F238E27FC236}">
                <a16:creationId xmlns:a16="http://schemas.microsoft.com/office/drawing/2014/main" id="{4279864E-8735-49FD-8C33-132876E432C9}"/>
              </a:ext>
            </a:extLst>
          </p:cNvPr>
          <p:cNvGrpSpPr/>
          <p:nvPr/>
        </p:nvGrpSpPr>
        <p:grpSpPr>
          <a:xfrm>
            <a:off x="7347254" y="4514762"/>
            <a:ext cx="2179133" cy="2167850"/>
            <a:chOff x="7347254" y="4498487"/>
            <a:chExt cx="2179133" cy="2167850"/>
          </a:xfrm>
        </p:grpSpPr>
        <p:grpSp>
          <p:nvGrpSpPr>
            <p:cNvPr id="137" name="Grupp 136">
              <a:extLst>
                <a:ext uri="{FF2B5EF4-FFF2-40B4-BE49-F238E27FC236}">
                  <a16:creationId xmlns:a16="http://schemas.microsoft.com/office/drawing/2014/main" id="{77700317-FED8-473A-AEB4-C01501DF2017}"/>
                </a:ext>
              </a:extLst>
            </p:cNvPr>
            <p:cNvGrpSpPr/>
            <p:nvPr/>
          </p:nvGrpSpPr>
          <p:grpSpPr>
            <a:xfrm flipV="1">
              <a:off x="7347254" y="4498487"/>
              <a:ext cx="2179133" cy="2167850"/>
              <a:chOff x="406399" y="296333"/>
              <a:chExt cx="1933599" cy="2167850"/>
            </a:xfrm>
            <a:solidFill>
              <a:schemeClr val="bg1"/>
            </a:solidFill>
          </p:grpSpPr>
          <p:sp>
            <p:nvSpPr>
              <p:cNvPr id="139" name="Rektangel 138">
                <a:extLst>
                  <a:ext uri="{FF2B5EF4-FFF2-40B4-BE49-F238E27FC236}">
                    <a16:creationId xmlns:a16="http://schemas.microsoft.com/office/drawing/2014/main" id="{03D3FD26-5CDD-4548-B5BD-E884D20019B4}"/>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0" name="Likbent triangel 139">
                <a:extLst>
                  <a:ext uri="{FF2B5EF4-FFF2-40B4-BE49-F238E27FC236}">
                    <a16:creationId xmlns:a16="http://schemas.microsoft.com/office/drawing/2014/main" id="{F68F2FB1-563E-495C-9AE4-08E86013175E}"/>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38" name="textruta 137">
              <a:extLst>
                <a:ext uri="{FF2B5EF4-FFF2-40B4-BE49-F238E27FC236}">
                  <a16:creationId xmlns:a16="http://schemas.microsoft.com/office/drawing/2014/main" id="{51757530-2F2F-4769-9E4A-88AED1257B26}"/>
                </a:ext>
              </a:extLst>
            </p:cNvPr>
            <p:cNvSpPr txBox="1"/>
            <p:nvPr/>
          </p:nvSpPr>
          <p:spPr>
            <a:xfrm>
              <a:off x="7501638" y="4757245"/>
              <a:ext cx="1870364" cy="1646605"/>
            </a:xfrm>
            <a:prstGeom prst="rect">
              <a:avLst/>
            </a:prstGeom>
            <a:noFill/>
          </p:spPr>
          <p:txBody>
            <a:bodyPr wrap="square" rtlCol="0">
              <a:spAutoFit/>
            </a:bodyPr>
            <a:lstStyle/>
            <a:p>
              <a:pPr>
                <a:spcAft>
                  <a:spcPts val="600"/>
                </a:spcAft>
              </a:pPr>
              <a:r>
                <a:rPr lang="sv-SE" sz="800" b="1" dirty="0"/>
                <a:t>Krigsorganisation och krigsplacering</a:t>
              </a:r>
            </a:p>
            <a:p>
              <a:r>
                <a:rPr lang="sv-SE" sz="800" dirty="0"/>
                <a:t>Kontinuitetshantering ger er underlag för att skapa en krigsorganisation samt för att krigsplacera den personal som krävs för att upprätthålla kritiska verksamheter </a:t>
              </a:r>
              <a:br>
                <a:rPr lang="sv-SE" sz="800" dirty="0"/>
              </a:br>
              <a:r>
                <a:rPr lang="sv-SE" sz="800" dirty="0"/>
                <a:t>i er organisation. Arbetet ger underlag om er samhällsviktiga verksamhet och deras beroenden, däribland verksamheternas beroende av personal.</a:t>
              </a:r>
            </a:p>
          </p:txBody>
        </p:sp>
      </p:grpSp>
      <p:grpSp>
        <p:nvGrpSpPr>
          <p:cNvPr id="141" name="Grupp 140">
            <a:extLst>
              <a:ext uri="{FF2B5EF4-FFF2-40B4-BE49-F238E27FC236}">
                <a16:creationId xmlns:a16="http://schemas.microsoft.com/office/drawing/2014/main" id="{24EF269C-7665-4738-84C3-31CD92E505E8}"/>
              </a:ext>
            </a:extLst>
          </p:cNvPr>
          <p:cNvGrpSpPr/>
          <p:nvPr/>
        </p:nvGrpSpPr>
        <p:grpSpPr>
          <a:xfrm>
            <a:off x="9724270" y="4514762"/>
            <a:ext cx="2179133" cy="2167850"/>
            <a:chOff x="9724270" y="4498487"/>
            <a:chExt cx="2179133" cy="2167850"/>
          </a:xfrm>
        </p:grpSpPr>
        <p:grpSp>
          <p:nvGrpSpPr>
            <p:cNvPr id="142" name="Grupp 141">
              <a:extLst>
                <a:ext uri="{FF2B5EF4-FFF2-40B4-BE49-F238E27FC236}">
                  <a16:creationId xmlns:a16="http://schemas.microsoft.com/office/drawing/2014/main" id="{8F23B399-B74D-49E7-8EDC-C77EE744A9B7}"/>
                </a:ext>
              </a:extLst>
            </p:cNvPr>
            <p:cNvGrpSpPr/>
            <p:nvPr/>
          </p:nvGrpSpPr>
          <p:grpSpPr>
            <a:xfrm flipV="1">
              <a:off x="9724270" y="4498487"/>
              <a:ext cx="2179133" cy="2167850"/>
              <a:chOff x="406399" y="296333"/>
              <a:chExt cx="1933599" cy="2167850"/>
            </a:xfrm>
            <a:solidFill>
              <a:schemeClr val="accent6"/>
            </a:solidFill>
          </p:grpSpPr>
          <p:sp>
            <p:nvSpPr>
              <p:cNvPr id="145" name="Rektangel 144">
                <a:extLst>
                  <a:ext uri="{FF2B5EF4-FFF2-40B4-BE49-F238E27FC236}">
                    <a16:creationId xmlns:a16="http://schemas.microsoft.com/office/drawing/2014/main" id="{EE1AD6EA-44C3-4924-80C8-B5BC7BE8C52A}"/>
                  </a:ext>
                </a:extLst>
              </p:cNvPr>
              <p:cNvSpPr/>
              <p:nvPr/>
            </p:nvSpPr>
            <p:spPr>
              <a:xfrm>
                <a:off x="406399" y="296333"/>
                <a:ext cx="1933599" cy="20662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6" name="Likbent triangel 145">
                <a:extLst>
                  <a:ext uri="{FF2B5EF4-FFF2-40B4-BE49-F238E27FC236}">
                    <a16:creationId xmlns:a16="http://schemas.microsoft.com/office/drawing/2014/main" id="{B348DFB5-C5B4-4ECA-A127-B232D96BBF4C}"/>
                  </a:ext>
                </a:extLst>
              </p:cNvPr>
              <p:cNvSpPr/>
              <p:nvPr/>
            </p:nvSpPr>
            <p:spPr>
              <a:xfrm rot="10800000">
                <a:off x="1267364" y="2362198"/>
                <a:ext cx="211667" cy="10198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pic>
          <p:nvPicPr>
            <p:cNvPr id="143" name="Bildobjekt 142">
              <a:extLst>
                <a:ext uri="{FF2B5EF4-FFF2-40B4-BE49-F238E27FC236}">
                  <a16:creationId xmlns:a16="http://schemas.microsoft.com/office/drawing/2014/main" id="{BB00E7D7-D40F-4CF4-A955-F22C03C859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110696" y="6190848"/>
              <a:ext cx="1439761" cy="336112"/>
            </a:xfrm>
            <a:prstGeom prst="rect">
              <a:avLst/>
            </a:prstGeom>
          </p:spPr>
        </p:pic>
        <p:sp>
          <p:nvSpPr>
            <p:cNvPr id="144" name="textruta 143">
              <a:extLst>
                <a:ext uri="{FF2B5EF4-FFF2-40B4-BE49-F238E27FC236}">
                  <a16:creationId xmlns:a16="http://schemas.microsoft.com/office/drawing/2014/main" id="{72E1C8EE-7432-4933-90F5-6DD0AA9366E3}"/>
                </a:ext>
              </a:extLst>
            </p:cNvPr>
            <p:cNvSpPr txBox="1"/>
            <p:nvPr/>
          </p:nvSpPr>
          <p:spPr>
            <a:xfrm>
              <a:off x="9878654" y="4757245"/>
              <a:ext cx="1903846" cy="1400383"/>
            </a:xfrm>
            <a:prstGeom prst="rect">
              <a:avLst/>
            </a:prstGeom>
            <a:noFill/>
          </p:spPr>
          <p:txBody>
            <a:bodyPr wrap="square" rtlCol="0">
              <a:spAutoFit/>
            </a:bodyPr>
            <a:lstStyle/>
            <a:p>
              <a:pPr>
                <a:spcAft>
                  <a:spcPts val="600"/>
                </a:spcAft>
              </a:pPr>
              <a:r>
                <a:rPr lang="sv-SE" sz="800" b="1" dirty="0"/>
                <a:t>Upphandling</a:t>
              </a:r>
            </a:p>
            <a:p>
              <a:r>
                <a:rPr lang="sv-SE" sz="800" dirty="0"/>
                <a:t>I ert arbete med kontinuitetshantering identifierar ni de beroenden som är kritiska för att er samhällsviktiga verksamhet ska fungera. Det ger er ett underlag till bedömning om det är lämpligt att behålla driften inom organisationen och för tydligare krav på  leverantörer gällande leveransförmåga. </a:t>
              </a:r>
            </a:p>
          </p:txBody>
        </p:sp>
      </p:grpSp>
    </p:spTree>
    <p:extLst>
      <p:ext uri="{BB962C8B-B14F-4D97-AF65-F5344CB8AC3E}">
        <p14:creationId xmlns:p14="http://schemas.microsoft.com/office/powerpoint/2010/main" val="51880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left)">
                                      <p:cBhvr>
                                        <p:cTn id="7" dur="1250"/>
                                        <p:tgtEl>
                                          <p:spTgt spid="88"/>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3250"/>
                            </p:stCondLst>
                            <p:childTnLst>
                              <p:par>
                                <p:cTn id="17" presetID="10" presetClass="entr" presetSubtype="0" fill="hold" nodeType="after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fade">
                                      <p:cBhvr>
                                        <p:cTn id="19" dur="1000"/>
                                        <p:tgtEl>
                                          <p:spTgt spid="78"/>
                                        </p:tgtEl>
                                      </p:cBhvr>
                                    </p:animEffect>
                                  </p:childTnLst>
                                </p:cTn>
                              </p:par>
                            </p:childTnLst>
                          </p:cTn>
                        </p:par>
                        <p:par>
                          <p:cTn id="20" fill="hold">
                            <p:stCondLst>
                              <p:cond delay="4250"/>
                            </p:stCondLst>
                            <p:childTnLst>
                              <p:par>
                                <p:cTn id="21" presetID="10" presetClass="entr" presetSubtype="0" fill="hold" nodeType="after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1000"/>
                                        <p:tgtEl>
                                          <p:spTgt spid="79"/>
                                        </p:tgtEl>
                                      </p:cBhvr>
                                    </p:animEffect>
                                  </p:childTnLst>
                                </p:cTn>
                              </p:par>
                            </p:childTnLst>
                          </p:cTn>
                        </p:par>
                        <p:par>
                          <p:cTn id="24" fill="hold">
                            <p:stCondLst>
                              <p:cond delay="5250"/>
                            </p:stCondLst>
                            <p:childTnLst>
                              <p:par>
                                <p:cTn id="25" presetID="10" presetClass="entr" presetSubtype="0" fill="hold" nodeType="after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1000"/>
                                        <p:tgtEl>
                                          <p:spTgt spid="80"/>
                                        </p:tgtEl>
                                      </p:cBhvr>
                                    </p:animEffect>
                                  </p:childTnLst>
                                </p:cTn>
                              </p:par>
                            </p:childTnLst>
                          </p:cTn>
                        </p:par>
                        <p:par>
                          <p:cTn id="28" fill="hold">
                            <p:stCondLst>
                              <p:cond delay="6250"/>
                            </p:stCondLst>
                            <p:childTnLst>
                              <p:par>
                                <p:cTn id="29" presetID="10" presetClass="entr" presetSubtype="0" fill="hold" nodeType="after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fade">
                                      <p:cBhvr>
                                        <p:cTn id="31" dur="1000"/>
                                        <p:tgtEl>
                                          <p:spTgt spid="81"/>
                                        </p:tgtEl>
                                      </p:cBhvr>
                                    </p:animEffect>
                                  </p:childTnLst>
                                </p:cTn>
                              </p:par>
                            </p:childTnLst>
                          </p:cTn>
                        </p:par>
                        <p:par>
                          <p:cTn id="32" fill="hold">
                            <p:stCondLst>
                              <p:cond delay="7250"/>
                            </p:stCondLst>
                            <p:childTnLst>
                              <p:par>
                                <p:cTn id="33" presetID="10" presetClass="entr" presetSubtype="0" fill="hold" nodeType="afterEffect">
                                  <p:stCondLst>
                                    <p:cond delay="0"/>
                                  </p:stCondLst>
                                  <p:childTnLst>
                                    <p:set>
                                      <p:cBhvr>
                                        <p:cTn id="34" dur="1" fill="hold">
                                          <p:stCondLst>
                                            <p:cond delay="0"/>
                                          </p:stCondLst>
                                        </p:cTn>
                                        <p:tgtEl>
                                          <p:spTgt spid="82"/>
                                        </p:tgtEl>
                                        <p:attrNameLst>
                                          <p:attrName>style.visibility</p:attrName>
                                        </p:attrNameLst>
                                      </p:cBhvr>
                                      <p:to>
                                        <p:strVal val="visible"/>
                                      </p:to>
                                    </p:set>
                                    <p:animEffect transition="in" filter="fade">
                                      <p:cBhvr>
                                        <p:cTn id="35" dur="1000"/>
                                        <p:tgtEl>
                                          <p:spTgt spid="82"/>
                                        </p:tgtEl>
                                      </p:cBhvr>
                                    </p:animEffect>
                                  </p:childTnLst>
                                </p:cTn>
                              </p:par>
                            </p:childTnLst>
                          </p:cTn>
                        </p:par>
                        <p:par>
                          <p:cTn id="36" fill="hold">
                            <p:stCondLst>
                              <p:cond delay="8250"/>
                            </p:stCondLst>
                            <p:childTnLst>
                              <p:par>
                                <p:cTn id="37" presetID="10" presetClass="entr" presetSubtype="0" fill="hold" nodeType="afterEffect">
                                  <p:stCondLst>
                                    <p:cond delay="0"/>
                                  </p:stCondLst>
                                  <p:childTnLst>
                                    <p:set>
                                      <p:cBhvr>
                                        <p:cTn id="38" dur="1" fill="hold">
                                          <p:stCondLst>
                                            <p:cond delay="0"/>
                                          </p:stCondLst>
                                        </p:cTn>
                                        <p:tgtEl>
                                          <p:spTgt spid="83"/>
                                        </p:tgtEl>
                                        <p:attrNameLst>
                                          <p:attrName>style.visibility</p:attrName>
                                        </p:attrNameLst>
                                      </p:cBhvr>
                                      <p:to>
                                        <p:strVal val="visible"/>
                                      </p:to>
                                    </p:set>
                                    <p:animEffect transition="in" filter="fade">
                                      <p:cBhvr>
                                        <p:cTn id="39" dur="1000"/>
                                        <p:tgtEl>
                                          <p:spTgt spid="83"/>
                                        </p:tgtEl>
                                      </p:cBhvr>
                                    </p:animEffect>
                                  </p:childTnLst>
                                </p:cTn>
                              </p:par>
                            </p:childTnLst>
                          </p:cTn>
                        </p:par>
                        <p:par>
                          <p:cTn id="40" fill="hold">
                            <p:stCondLst>
                              <p:cond delay="9250"/>
                            </p:stCondLst>
                            <p:childTnLst>
                              <p:par>
                                <p:cTn id="41" presetID="10" presetClass="entr" presetSubtype="0" fill="hold" nodeType="afterEffect">
                                  <p:stCondLst>
                                    <p:cond delay="0"/>
                                  </p:stCondLst>
                                  <p:childTnLst>
                                    <p:set>
                                      <p:cBhvr>
                                        <p:cTn id="42" dur="1" fill="hold">
                                          <p:stCondLst>
                                            <p:cond delay="0"/>
                                          </p:stCondLst>
                                        </p:cTn>
                                        <p:tgtEl>
                                          <p:spTgt spid="84"/>
                                        </p:tgtEl>
                                        <p:attrNameLst>
                                          <p:attrName>style.visibility</p:attrName>
                                        </p:attrNameLst>
                                      </p:cBhvr>
                                      <p:to>
                                        <p:strVal val="visible"/>
                                      </p:to>
                                    </p:set>
                                    <p:animEffect transition="in" filter="fade">
                                      <p:cBhvr>
                                        <p:cTn id="43" dur="1000"/>
                                        <p:tgtEl>
                                          <p:spTgt spid="84"/>
                                        </p:tgtEl>
                                      </p:cBhvr>
                                    </p:animEffect>
                                  </p:childTnLst>
                                </p:cTn>
                              </p:par>
                            </p:childTnLst>
                          </p:cTn>
                        </p:par>
                        <p:par>
                          <p:cTn id="44" fill="hold">
                            <p:stCondLst>
                              <p:cond delay="10250"/>
                            </p:stCondLst>
                            <p:childTnLst>
                              <p:par>
                                <p:cTn id="45" presetID="10" presetClass="entr" presetSubtype="0"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fade">
                                      <p:cBhvr>
                                        <p:cTn id="47" dur="1000"/>
                                        <p:tgtEl>
                                          <p:spTgt spid="85"/>
                                        </p:tgtEl>
                                      </p:cBhvr>
                                    </p:animEffect>
                                  </p:childTnLst>
                                </p:cTn>
                              </p:par>
                            </p:childTnLst>
                          </p:cTn>
                        </p:par>
                        <p:par>
                          <p:cTn id="48" fill="hold">
                            <p:stCondLst>
                              <p:cond delay="11250"/>
                            </p:stCondLst>
                            <p:childTnLst>
                              <p:par>
                                <p:cTn id="49" presetID="10" presetClass="entr" presetSubtype="0" fill="hold" nodeType="afterEffect">
                                  <p:stCondLst>
                                    <p:cond delay="0"/>
                                  </p:stCondLst>
                                  <p:childTnLst>
                                    <p:set>
                                      <p:cBhvr>
                                        <p:cTn id="50" dur="1" fill="hold">
                                          <p:stCondLst>
                                            <p:cond delay="0"/>
                                          </p:stCondLst>
                                        </p:cTn>
                                        <p:tgtEl>
                                          <p:spTgt spid="86"/>
                                        </p:tgtEl>
                                        <p:attrNameLst>
                                          <p:attrName>style.visibility</p:attrName>
                                        </p:attrNameLst>
                                      </p:cBhvr>
                                      <p:to>
                                        <p:strVal val="visible"/>
                                      </p:to>
                                    </p:set>
                                    <p:animEffect transition="in" filter="fade">
                                      <p:cBhvr>
                                        <p:cTn id="51" dur="1000"/>
                                        <p:tgtEl>
                                          <p:spTgt spid="86"/>
                                        </p:tgtEl>
                                      </p:cBhvr>
                                    </p:animEffect>
                                  </p:childTnLst>
                                </p:cTn>
                              </p:par>
                            </p:childTnLst>
                          </p:cTn>
                        </p:par>
                        <p:par>
                          <p:cTn id="52" fill="hold">
                            <p:stCondLst>
                              <p:cond delay="12250"/>
                            </p:stCondLst>
                            <p:childTnLst>
                              <p:par>
                                <p:cTn id="53" presetID="10" presetClass="entr" presetSubtype="0" fill="hold" nodeType="after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fade">
                                      <p:cBhvr>
                                        <p:cTn id="55"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6" restart="whenNotActive" fill="hold" evtFilter="cancelBubble" nodeType="interactiveSeq">
                <p:stCondLst>
                  <p:cond evt="onClick" delay="0">
                    <p:tgtEl>
                      <p:spTgt spid="78"/>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92"/>
                                        </p:tgtEl>
                                        <p:attrNameLst>
                                          <p:attrName>style.visibility</p:attrName>
                                        </p:attrNameLst>
                                      </p:cBhvr>
                                      <p:to>
                                        <p:strVal val="visible"/>
                                      </p:to>
                                    </p:set>
                                    <p:animEffect transition="in" filter="fade">
                                      <p:cBhvr>
                                        <p:cTn id="61" dur="500"/>
                                        <p:tgtEl>
                                          <p:spTgt spid="92"/>
                                        </p:tgtEl>
                                      </p:cBhvr>
                                    </p:animEffect>
                                  </p:childTnLst>
                                </p:cTn>
                              </p:par>
                            </p:childTnLst>
                          </p:cTn>
                        </p:par>
                      </p:childTnLst>
                    </p:cTn>
                  </p:par>
                </p:childTnLst>
              </p:cTn>
              <p:nextCondLst>
                <p:cond evt="onClick" delay="0">
                  <p:tgtEl>
                    <p:spTgt spid="78"/>
                  </p:tgtEl>
                </p:cond>
              </p:nextCondLst>
            </p:seq>
            <p:seq concurrent="1" nextAc="seek">
              <p:cTn id="62" restart="whenNotActive" fill="hold" evtFilter="cancelBubble" nodeType="interactiveSeq">
                <p:stCondLst>
                  <p:cond evt="onClick" delay="0">
                    <p:tgtEl>
                      <p:spTgt spid="79"/>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8"/>
                                        </p:tgtEl>
                                        <p:attrNameLst>
                                          <p:attrName>style.visibility</p:attrName>
                                        </p:attrNameLst>
                                      </p:cBhvr>
                                      <p:to>
                                        <p:strVal val="visible"/>
                                      </p:to>
                                    </p:set>
                                    <p:animEffect transition="in" filter="fade">
                                      <p:cBhvr>
                                        <p:cTn id="67" dur="500"/>
                                        <p:tgtEl>
                                          <p:spTgt spid="98"/>
                                        </p:tgtEl>
                                      </p:cBhvr>
                                    </p:animEffect>
                                  </p:childTnLst>
                                </p:cTn>
                              </p:par>
                            </p:childTnLst>
                          </p:cTn>
                        </p:par>
                      </p:childTnLst>
                    </p:cTn>
                  </p:par>
                </p:childTnLst>
              </p:cTn>
              <p:nextCondLst>
                <p:cond evt="onClick" delay="0">
                  <p:tgtEl>
                    <p:spTgt spid="79"/>
                  </p:tgtEl>
                </p:cond>
              </p:nextCondLst>
            </p:seq>
            <p:seq concurrent="1" nextAc="seek">
              <p:cTn id="68" restart="whenNotActive" fill="hold" evtFilter="cancelBubble" nodeType="interactiveSeq">
                <p:stCondLst>
                  <p:cond evt="onClick" delay="0">
                    <p:tgtEl>
                      <p:spTgt spid="80"/>
                    </p:tgtEl>
                  </p:cond>
                </p:stCondLst>
                <p:endSync evt="end" delay="0">
                  <p:rtn val="all"/>
                </p:endSync>
                <p:childTnLst>
                  <p:par>
                    <p:cTn id="69" fill="hold">
                      <p:stCondLst>
                        <p:cond delay="0"/>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103"/>
                                        </p:tgtEl>
                                        <p:attrNameLst>
                                          <p:attrName>style.visibility</p:attrName>
                                        </p:attrNameLst>
                                      </p:cBhvr>
                                      <p:to>
                                        <p:strVal val="visible"/>
                                      </p:to>
                                    </p:set>
                                    <p:animEffect transition="in" filter="fade">
                                      <p:cBhvr>
                                        <p:cTn id="73" dur="500"/>
                                        <p:tgtEl>
                                          <p:spTgt spid="103"/>
                                        </p:tgtEl>
                                      </p:cBhvr>
                                    </p:animEffect>
                                  </p:childTnLst>
                                </p:cTn>
                              </p:par>
                            </p:childTnLst>
                          </p:cTn>
                        </p:par>
                      </p:childTnLst>
                    </p:cTn>
                  </p:par>
                </p:childTnLst>
              </p:cTn>
              <p:nextCondLst>
                <p:cond evt="onClick" delay="0">
                  <p:tgtEl>
                    <p:spTgt spid="80"/>
                  </p:tgtEl>
                </p:cond>
              </p:nextCondLst>
            </p:seq>
            <p:seq concurrent="1" nextAc="seek">
              <p:cTn id="74" restart="whenNotActive" fill="hold" evtFilter="cancelBubble" nodeType="interactiveSeq">
                <p:stCondLst>
                  <p:cond evt="onClick" delay="0">
                    <p:tgtEl>
                      <p:spTgt spid="81"/>
                    </p:tgtEl>
                  </p:cond>
                </p:stCondLst>
                <p:endSync evt="end" delay="0">
                  <p:rtn val="all"/>
                </p:endSync>
                <p:childTnLst>
                  <p:par>
                    <p:cTn id="75" fill="hold">
                      <p:stCondLst>
                        <p:cond delay="0"/>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09"/>
                                        </p:tgtEl>
                                        <p:attrNameLst>
                                          <p:attrName>style.visibility</p:attrName>
                                        </p:attrNameLst>
                                      </p:cBhvr>
                                      <p:to>
                                        <p:strVal val="visible"/>
                                      </p:to>
                                    </p:set>
                                    <p:animEffect transition="in" filter="fade">
                                      <p:cBhvr>
                                        <p:cTn id="79" dur="500"/>
                                        <p:tgtEl>
                                          <p:spTgt spid="109"/>
                                        </p:tgtEl>
                                      </p:cBhvr>
                                    </p:animEffect>
                                  </p:childTnLst>
                                </p:cTn>
                              </p:par>
                            </p:childTnLst>
                          </p:cTn>
                        </p:par>
                      </p:childTnLst>
                    </p:cTn>
                  </p:par>
                </p:childTnLst>
              </p:cTn>
              <p:nextCondLst>
                <p:cond evt="onClick" delay="0">
                  <p:tgtEl>
                    <p:spTgt spid="81"/>
                  </p:tgtEl>
                </p:cond>
              </p:nextCondLst>
            </p:seq>
            <p:seq concurrent="1" nextAc="seek">
              <p:cTn id="80" restart="whenNotActive" fill="hold" evtFilter="cancelBubble" nodeType="interactiveSeq">
                <p:stCondLst>
                  <p:cond evt="onClick" delay="0">
                    <p:tgtEl>
                      <p:spTgt spid="82"/>
                    </p:tgtEl>
                  </p:cond>
                </p:stCondLst>
                <p:endSync evt="end" delay="0">
                  <p:rtn val="all"/>
                </p:endSync>
                <p:childTnLst>
                  <p:par>
                    <p:cTn id="81" fill="hold">
                      <p:stCondLst>
                        <p:cond delay="0"/>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14"/>
                                        </p:tgtEl>
                                        <p:attrNameLst>
                                          <p:attrName>style.visibility</p:attrName>
                                        </p:attrNameLst>
                                      </p:cBhvr>
                                      <p:to>
                                        <p:strVal val="visible"/>
                                      </p:to>
                                    </p:set>
                                    <p:animEffect transition="in" filter="fade">
                                      <p:cBhvr>
                                        <p:cTn id="85" dur="500"/>
                                        <p:tgtEl>
                                          <p:spTgt spid="114"/>
                                        </p:tgtEl>
                                      </p:cBhvr>
                                    </p:animEffect>
                                  </p:childTnLst>
                                </p:cTn>
                              </p:par>
                            </p:childTnLst>
                          </p:cTn>
                        </p:par>
                      </p:childTnLst>
                    </p:cTn>
                  </p:par>
                </p:childTnLst>
              </p:cTn>
              <p:nextCondLst>
                <p:cond evt="onClick" delay="0">
                  <p:tgtEl>
                    <p:spTgt spid="82"/>
                  </p:tgtEl>
                </p:cond>
              </p:nextCondLst>
            </p:seq>
            <p:seq concurrent="1" nextAc="seek">
              <p:cTn id="86" restart="whenNotActive" fill="hold" evtFilter="cancelBubble" nodeType="interactiveSeq">
                <p:stCondLst>
                  <p:cond evt="onClick" delay="0">
                    <p:tgtEl>
                      <p:spTgt spid="83"/>
                    </p:tgtEl>
                  </p:cond>
                </p:stCondLst>
                <p:endSync evt="end" delay="0">
                  <p:rtn val="all"/>
                </p:endSync>
                <p:childTnLst>
                  <p:par>
                    <p:cTn id="87" fill="hold">
                      <p:stCondLst>
                        <p:cond delay="0"/>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fade">
                                      <p:cBhvr>
                                        <p:cTn id="91" dur="500"/>
                                        <p:tgtEl>
                                          <p:spTgt spid="120"/>
                                        </p:tgtEl>
                                      </p:cBhvr>
                                    </p:animEffect>
                                  </p:childTnLst>
                                </p:cTn>
                              </p:par>
                            </p:childTnLst>
                          </p:cTn>
                        </p:par>
                      </p:childTnLst>
                    </p:cTn>
                  </p:par>
                </p:childTnLst>
              </p:cTn>
              <p:nextCondLst>
                <p:cond evt="onClick" delay="0">
                  <p:tgtEl>
                    <p:spTgt spid="83"/>
                  </p:tgtEl>
                </p:cond>
              </p:nextCondLst>
            </p:seq>
            <p:seq concurrent="1" nextAc="seek">
              <p:cTn id="92" restart="whenNotActive" fill="hold" evtFilter="cancelBubble" nodeType="interactiveSeq">
                <p:stCondLst>
                  <p:cond evt="onClick" delay="0">
                    <p:tgtEl>
                      <p:spTgt spid="84"/>
                    </p:tgtEl>
                  </p:cond>
                </p:stCondLst>
                <p:endSync evt="end" delay="0">
                  <p:rtn val="all"/>
                </p:endSync>
                <p:childTnLst>
                  <p:par>
                    <p:cTn id="93" fill="hold">
                      <p:stCondLst>
                        <p:cond delay="0"/>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25"/>
                                        </p:tgtEl>
                                        <p:attrNameLst>
                                          <p:attrName>style.visibility</p:attrName>
                                        </p:attrNameLst>
                                      </p:cBhvr>
                                      <p:to>
                                        <p:strVal val="visible"/>
                                      </p:to>
                                    </p:set>
                                    <p:animEffect transition="in" filter="fade">
                                      <p:cBhvr>
                                        <p:cTn id="97" dur="500"/>
                                        <p:tgtEl>
                                          <p:spTgt spid="125"/>
                                        </p:tgtEl>
                                      </p:cBhvr>
                                    </p:animEffect>
                                  </p:childTnLst>
                                </p:cTn>
                              </p:par>
                            </p:childTnLst>
                          </p:cTn>
                        </p:par>
                      </p:childTnLst>
                    </p:cTn>
                  </p:par>
                </p:childTnLst>
              </p:cTn>
              <p:nextCondLst>
                <p:cond evt="onClick" delay="0">
                  <p:tgtEl>
                    <p:spTgt spid="84"/>
                  </p:tgtEl>
                </p:cond>
              </p:nextCondLst>
            </p:seq>
            <p:seq concurrent="1" nextAc="seek">
              <p:cTn id="98" restart="whenNotActive" fill="hold" evtFilter="cancelBubble" nodeType="interactiveSeq">
                <p:stCondLst>
                  <p:cond evt="onClick" delay="0">
                    <p:tgtEl>
                      <p:spTgt spid="85"/>
                    </p:tgtEl>
                  </p:cond>
                </p:stCondLst>
                <p:endSync evt="end" delay="0">
                  <p:rtn val="all"/>
                </p:endSync>
                <p:childTnLst>
                  <p:par>
                    <p:cTn id="99" fill="hold">
                      <p:stCondLst>
                        <p:cond delay="0"/>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131"/>
                                        </p:tgtEl>
                                        <p:attrNameLst>
                                          <p:attrName>style.visibility</p:attrName>
                                        </p:attrNameLst>
                                      </p:cBhvr>
                                      <p:to>
                                        <p:strVal val="visible"/>
                                      </p:to>
                                    </p:set>
                                    <p:animEffect transition="in" filter="fade">
                                      <p:cBhvr>
                                        <p:cTn id="103" dur="500"/>
                                        <p:tgtEl>
                                          <p:spTgt spid="131"/>
                                        </p:tgtEl>
                                      </p:cBhvr>
                                    </p:animEffect>
                                  </p:childTnLst>
                                </p:cTn>
                              </p:par>
                            </p:childTnLst>
                          </p:cTn>
                        </p:par>
                      </p:childTnLst>
                    </p:cTn>
                  </p:par>
                </p:childTnLst>
              </p:cTn>
              <p:nextCondLst>
                <p:cond evt="onClick" delay="0">
                  <p:tgtEl>
                    <p:spTgt spid="85"/>
                  </p:tgtEl>
                </p:cond>
              </p:nextCondLst>
            </p:seq>
            <p:seq concurrent="1" nextAc="seek">
              <p:cTn id="104" restart="whenNotActive" fill="hold" evtFilter="cancelBubble" nodeType="interactiveSeq">
                <p:stCondLst>
                  <p:cond evt="onClick" delay="0">
                    <p:tgtEl>
                      <p:spTgt spid="86"/>
                    </p:tgtEl>
                  </p:cond>
                </p:stCondLst>
                <p:endSync evt="end" delay="0">
                  <p:rtn val="all"/>
                </p:endSync>
                <p:childTnLst>
                  <p:par>
                    <p:cTn id="105" fill="hold">
                      <p:stCondLst>
                        <p:cond delay="0"/>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136"/>
                                        </p:tgtEl>
                                        <p:attrNameLst>
                                          <p:attrName>style.visibility</p:attrName>
                                        </p:attrNameLst>
                                      </p:cBhvr>
                                      <p:to>
                                        <p:strVal val="visible"/>
                                      </p:to>
                                    </p:set>
                                    <p:animEffect transition="in" filter="fade">
                                      <p:cBhvr>
                                        <p:cTn id="109" dur="500"/>
                                        <p:tgtEl>
                                          <p:spTgt spid="136"/>
                                        </p:tgtEl>
                                      </p:cBhvr>
                                    </p:animEffect>
                                  </p:childTnLst>
                                </p:cTn>
                              </p:par>
                            </p:childTnLst>
                          </p:cTn>
                        </p:par>
                      </p:childTnLst>
                    </p:cTn>
                  </p:par>
                </p:childTnLst>
              </p:cTn>
              <p:nextCondLst>
                <p:cond evt="onClick" delay="0">
                  <p:tgtEl>
                    <p:spTgt spid="86"/>
                  </p:tgtEl>
                </p:cond>
              </p:nextCondLst>
            </p:seq>
            <p:seq concurrent="1" nextAc="seek">
              <p:cTn id="110" restart="whenNotActive" fill="hold" evtFilter="cancelBubble" nodeType="interactiveSeq">
                <p:stCondLst>
                  <p:cond evt="onClick" delay="0">
                    <p:tgtEl>
                      <p:spTgt spid="87"/>
                    </p:tgtEl>
                  </p:cond>
                </p:stCondLst>
                <p:endSync evt="end" delay="0">
                  <p:rtn val="all"/>
                </p:endSync>
                <p:childTnLst>
                  <p:par>
                    <p:cTn id="111" fill="hold">
                      <p:stCondLst>
                        <p:cond delay="0"/>
                      </p:stCondLst>
                      <p:childTnLst>
                        <p:par>
                          <p:cTn id="112" fill="hold">
                            <p:stCondLst>
                              <p:cond delay="0"/>
                            </p:stCondLst>
                            <p:childTnLst>
                              <p:par>
                                <p:cTn id="113" presetID="10" presetClass="entr" presetSubtype="0" fill="hold" nodeType="clickEffect">
                                  <p:stCondLst>
                                    <p:cond delay="0"/>
                                  </p:stCondLst>
                                  <p:childTnLst>
                                    <p:set>
                                      <p:cBhvr>
                                        <p:cTn id="114" dur="1" fill="hold">
                                          <p:stCondLst>
                                            <p:cond delay="0"/>
                                          </p:stCondLst>
                                        </p:cTn>
                                        <p:tgtEl>
                                          <p:spTgt spid="141"/>
                                        </p:tgtEl>
                                        <p:attrNameLst>
                                          <p:attrName>style.visibility</p:attrName>
                                        </p:attrNameLst>
                                      </p:cBhvr>
                                      <p:to>
                                        <p:strVal val="visible"/>
                                      </p:to>
                                    </p:set>
                                    <p:animEffect transition="in" filter="fade">
                                      <p:cBhvr>
                                        <p:cTn id="115" dur="500"/>
                                        <p:tgtEl>
                                          <p:spTgt spid="141"/>
                                        </p:tgtEl>
                                      </p:cBhvr>
                                    </p:animEffect>
                                  </p:childTnLst>
                                </p:cTn>
                              </p:par>
                            </p:childTnLst>
                          </p:cTn>
                        </p:par>
                      </p:childTnLst>
                    </p:cTn>
                  </p:par>
                </p:childTnLst>
              </p:cTn>
              <p:nextCondLst>
                <p:cond evt="onClick" delay="0">
                  <p:tgtEl>
                    <p:spTgt spid="87"/>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C0F151-A2E1-4BA4-9E39-9414188AD9E7}"/>
              </a:ext>
            </a:extLst>
          </p:cNvPr>
          <p:cNvSpPr>
            <a:spLocks noGrp="1"/>
          </p:cNvSpPr>
          <p:nvPr>
            <p:ph type="ctrTitle"/>
          </p:nvPr>
        </p:nvSpPr>
        <p:spPr>
          <a:xfrm>
            <a:off x="1173137" y="1689623"/>
            <a:ext cx="8582400" cy="633743"/>
          </a:xfrm>
        </p:spPr>
        <p:txBody>
          <a:bodyPr/>
          <a:lstStyle/>
          <a:p>
            <a:r>
              <a:rPr lang="sv-SE" dirty="0"/>
              <a:t>www.msb.se/kontinuitetshantering</a:t>
            </a:r>
          </a:p>
        </p:txBody>
      </p:sp>
      <p:sp>
        <p:nvSpPr>
          <p:cNvPr id="5" name="Underrubrik 4">
            <a:extLst>
              <a:ext uri="{FF2B5EF4-FFF2-40B4-BE49-F238E27FC236}">
                <a16:creationId xmlns:a16="http://schemas.microsoft.com/office/drawing/2014/main" id="{CDC2E35D-5D9B-4244-B4B3-168C73D48F00}"/>
              </a:ext>
            </a:extLst>
          </p:cNvPr>
          <p:cNvSpPr>
            <a:spLocks noGrp="1"/>
          </p:cNvSpPr>
          <p:nvPr>
            <p:ph type="subTitle" idx="1"/>
          </p:nvPr>
        </p:nvSpPr>
        <p:spPr>
          <a:xfrm>
            <a:off x="1173138" y="1265872"/>
            <a:ext cx="6608653" cy="423751"/>
          </a:xfrm>
        </p:spPr>
        <p:txBody>
          <a:bodyPr/>
          <a:lstStyle/>
          <a:p>
            <a:r>
              <a:rPr lang="sv-SE" dirty="0"/>
              <a:t>Läs mer på</a:t>
            </a:r>
          </a:p>
        </p:txBody>
      </p:sp>
    </p:spTree>
    <p:extLst>
      <p:ext uri="{BB962C8B-B14F-4D97-AF65-F5344CB8AC3E}">
        <p14:creationId xmlns:p14="http://schemas.microsoft.com/office/powerpoint/2010/main" val="105788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SB PPT Egna">
  <a:themeElements>
    <a:clrScheme name="MSB PPT">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06666"/>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esentation1" id="{89AA5344-C299-41F0-A921-1053E497170D}" vid="{5CA668B2-1CCC-4561-8043-75AF856BBBA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0631653F924324698BE7D90F97B627A" ma:contentTypeVersion="12" ma:contentTypeDescription="Skapa ett nytt dokument." ma:contentTypeScope="" ma:versionID="3b55d2c7477ee4e1e1f8df252c8940eb">
  <xsd:schema xmlns:xsd="http://www.w3.org/2001/XMLSchema" xmlns:xs="http://www.w3.org/2001/XMLSchema" xmlns:p="http://schemas.microsoft.com/office/2006/metadata/properties" xmlns:ns2="1d358615-c749-462e-b141-ebbf7cdbce9a" xmlns:ns3="9c950a28-eb4a-4f43-b9f9-45c02166cf8c" targetNamespace="http://schemas.microsoft.com/office/2006/metadata/properties" ma:root="true" ma:fieldsID="4ed9410bf474ecce7e25fe6f76eca640" ns2:_="" ns3:_="">
    <xsd:import namespace="1d358615-c749-462e-b141-ebbf7cdbce9a"/>
    <xsd:import namespace="9c950a28-eb4a-4f43-b9f9-45c02166cf8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358615-c749-462e-b141-ebbf7cdbce9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950a28-eb4a-4f43-b9f9-45c02166cf8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D3C1A3-96CA-4BC1-BCBE-E7D73DB28A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358615-c749-462e-b141-ebbf7cdbce9a"/>
    <ds:schemaRef ds:uri="9c950a28-eb4a-4f43-b9f9-45c02166cf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D25A58-E31E-4AB8-8819-65A9F8172537}">
  <ds:schemaRefs>
    <ds:schemaRef ds:uri="http://purl.org/dc/elements/1.1/"/>
    <ds:schemaRef ds:uri="http://www.w3.org/XML/1998/namespace"/>
    <ds:schemaRef ds:uri="http://schemas.microsoft.com/office/infopath/2007/PartnerControls"/>
    <ds:schemaRef ds:uri="http://schemas.microsoft.com/office/2006/documentManagement/types"/>
    <ds:schemaRef ds:uri="http://purl.org/dc/terms/"/>
    <ds:schemaRef ds:uri="http://purl.org/dc/dcmitype/"/>
    <ds:schemaRef ds:uri="http://schemas.openxmlformats.org/package/2006/metadata/core-properties"/>
    <ds:schemaRef ds:uri="9c950a28-eb4a-4f43-b9f9-45c02166cf8c"/>
    <ds:schemaRef ds:uri="1d358615-c749-462e-b141-ebbf7cdbce9a"/>
    <ds:schemaRef ds:uri="http://schemas.microsoft.com/office/2006/metadata/properties"/>
  </ds:schemaRefs>
</ds:datastoreItem>
</file>

<file path=customXml/itemProps3.xml><?xml version="1.0" encoding="utf-8"?>
<ds:datastoreItem xmlns:ds="http://schemas.openxmlformats.org/officeDocument/2006/customXml" ds:itemID="{90CB8F87-3875-40D7-AA72-593C544419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NY MALL</Template>
  <TotalTime>0</TotalTime>
  <Words>1746</Words>
  <Application>Microsoft Office PowerPoint</Application>
  <PresentationFormat>Bredbild</PresentationFormat>
  <Paragraphs>122</Paragraphs>
  <Slides>7</Slides>
  <Notes>3</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7</vt:i4>
      </vt:variant>
    </vt:vector>
  </HeadingPairs>
  <TitlesOfParts>
    <vt:vector size="13" baseType="lpstr">
      <vt:lpstr>Arial</vt:lpstr>
      <vt:lpstr>Calibri</vt:lpstr>
      <vt:lpstr>Century Gothic</vt:lpstr>
      <vt:lpstr>Georgia</vt:lpstr>
      <vt:lpstr>Times New Roman</vt:lpstr>
      <vt:lpstr>MSB PPT Egna</vt:lpstr>
      <vt:lpstr>Kontinuitetshantering och andra processer</vt:lpstr>
      <vt:lpstr>Kontinuitetshantering  </vt:lpstr>
      <vt:lpstr>Kontinuitetshantering inom samhällsviktig verksamhet </vt:lpstr>
      <vt:lpstr>Kontinuitetshantering inom samhällsviktig verksamhet </vt:lpstr>
      <vt:lpstr>Kontinuitetshantering inom samhällsviktig verksamhet </vt:lpstr>
      <vt:lpstr>Kontinuitetshantering inom samhällsviktig verksamhet </vt:lpstr>
      <vt:lpstr>www.msb.se/kontinuitetshantering</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Kontinuitetshantering</dc:title>
  <dc:creator>Julia Karlsson</dc:creator>
  <cp:lastModifiedBy>Grundel Alexandra</cp:lastModifiedBy>
  <cp:revision>38</cp:revision>
  <dcterms:created xsi:type="dcterms:W3CDTF">2019-03-20T13:05:00Z</dcterms:created>
  <dcterms:modified xsi:type="dcterms:W3CDTF">2020-03-05T12:33:27Z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0x01010050631653F924324698BE7D90F97B627A</vt:lpwstr>
  </property>
  <property fmtid="{D5CDD505-2E9C-101B-9397-08002B2CF9AE}" pid="3" name="Order">
    <vt:r8>549600</vt:r8>
  </property>
</Properties>
</file>