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684" r:id="rId6"/>
    <p:sldMasterId id="2147483676" r:id="rId7"/>
    <p:sldMasterId id="2147483668" r:id="rId8"/>
    <p:sldMasterId id="2147483708" r:id="rId9"/>
    <p:sldMasterId id="2147483717" r:id="rId10"/>
  </p:sldMasterIdLst>
  <p:notesMasterIdLst>
    <p:notesMasterId r:id="rId35"/>
  </p:notesMasterIdLst>
  <p:sldIdLst>
    <p:sldId id="276" r:id="rId11"/>
    <p:sldId id="272" r:id="rId12"/>
    <p:sldId id="308" r:id="rId13"/>
    <p:sldId id="310" r:id="rId14"/>
    <p:sldId id="311" r:id="rId15"/>
    <p:sldId id="314" r:id="rId16"/>
    <p:sldId id="315" r:id="rId17"/>
    <p:sldId id="316" r:id="rId18"/>
    <p:sldId id="317" r:id="rId19"/>
    <p:sldId id="350" r:id="rId20"/>
    <p:sldId id="319" r:id="rId21"/>
    <p:sldId id="321" r:id="rId22"/>
    <p:sldId id="322" r:id="rId23"/>
    <p:sldId id="323" r:id="rId24"/>
    <p:sldId id="338" r:id="rId25"/>
    <p:sldId id="324" r:id="rId26"/>
    <p:sldId id="325" r:id="rId27"/>
    <p:sldId id="341" r:id="rId28"/>
    <p:sldId id="347" r:id="rId29"/>
    <p:sldId id="342" r:id="rId30"/>
    <p:sldId id="348" r:id="rId31"/>
    <p:sldId id="352" r:id="rId32"/>
    <p:sldId id="346" r:id="rId33"/>
    <p:sldId id="351"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ledning" id="{93033C9F-C4FC-404C-BDB8-CC9ECB500C2E}">
          <p14:sldIdLst>
            <p14:sldId id="276"/>
            <p14:sldId id="272"/>
            <p14:sldId id="308"/>
            <p14:sldId id="310"/>
            <p14:sldId id="311"/>
            <p14:sldId id="314"/>
            <p14:sldId id="315"/>
            <p14:sldId id="316"/>
            <p14:sldId id="317"/>
            <p14:sldId id="350"/>
            <p14:sldId id="319"/>
            <p14:sldId id="321"/>
            <p14:sldId id="322"/>
            <p14:sldId id="323"/>
            <p14:sldId id="338"/>
            <p14:sldId id="324"/>
            <p14:sldId id="325"/>
            <p14:sldId id="341"/>
            <p14:sldId id="347"/>
            <p14:sldId id="342"/>
            <p14:sldId id="348"/>
            <p14:sldId id="352"/>
            <p14:sldId id="346"/>
            <p14:sldId id="35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63D1D9-2D01-5DB6-F5BB-1D76712896CD}" name="Moa Elf Karlén" initials="ME" userId="72ceb553e78b4d3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93" autoAdjust="0"/>
    <p:restoredTop sz="69742" autoAdjust="0"/>
  </p:normalViewPr>
  <p:slideViewPr>
    <p:cSldViewPr snapToGrid="0" showGuides="1">
      <p:cViewPr varScale="1">
        <p:scale>
          <a:sx n="97" d="100"/>
          <a:sy n="97" d="100"/>
        </p:scale>
        <p:origin x="744" y="78"/>
      </p:cViewPr>
      <p:guideLst/>
    </p:cSldViewPr>
  </p:slideViewPr>
  <p:notesTextViewPr>
    <p:cViewPr>
      <p:scale>
        <a:sx n="1" d="1"/>
        <a:sy n="1" d="1"/>
      </p:scale>
      <p:origin x="0" y="0"/>
    </p:cViewPr>
  </p:notesTextViewPr>
  <p:notesViewPr>
    <p:cSldViewPr snapToGrid="0">
      <p:cViewPr varScale="1">
        <p:scale>
          <a:sx n="93" d="100"/>
          <a:sy n="93" d="100"/>
        </p:scale>
        <p:origin x="3616"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2024-11-15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2</a:t>
            </a:fld>
            <a:endParaRPr lang="sv-SE"/>
          </a:p>
        </p:txBody>
      </p:sp>
    </p:spTree>
    <p:extLst>
      <p:ext uri="{BB962C8B-B14F-4D97-AF65-F5344CB8AC3E}">
        <p14:creationId xmlns:p14="http://schemas.microsoft.com/office/powerpoint/2010/main" val="2017624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Även om vi skiljer mellan inriktning och samordning är det ett begreppspar som oftast nämns i en och samma mening. Detta beror på att de hänger ihop, vilket medför att det inte går att säga exakt var gränsen går mellan när någonting har med inriktning respektive med samordning att göra. Däremot kan vi beskriva både den innehållsmässiga tyngdpunkten i begreppen och skillnaden mellan dem.</a:t>
            </a:r>
          </a:p>
          <a:p>
            <a:endParaRPr lang="sv-SE" dirty="0"/>
          </a:p>
          <a:p>
            <a:r>
              <a:rPr lang="sv-SE" dirty="0"/>
              <a:t>När vi ger de två centrala begreppen ett tydligt innehåll börjar vi först brett, för att sedan gå vidare med detaljer och nyanser. I den breda ingången till en mer preciserad innehållsbeskrivning väljer vi att utgå från en modell som beskriver olika typer av effektivitet utifrån följande frågeställningar: </a:t>
            </a:r>
          </a:p>
          <a:p>
            <a:r>
              <a:rPr lang="sv-SE" dirty="0"/>
              <a:t>• Gör vi rätt saker? (Inriktning.) </a:t>
            </a:r>
          </a:p>
          <a:p>
            <a:r>
              <a:rPr lang="sv-SE" dirty="0"/>
              <a:t>• Gör vi saker på rätt sätt? (Samordning.)</a:t>
            </a:r>
          </a:p>
          <a:p>
            <a:r>
              <a:rPr lang="sv-SE" dirty="0"/>
              <a:t> Inriktning har således att göra med frågan om vi gör rätt saker, medan samordning har att göra med frågan om vi gör saker på rätt sätt.11 Vad som är rätt handlar om vad vi tror och bedömer skapar mest värde eller nytta i den givna situationen. Vi behöver dessutom hela tiden ompröva vad vi bedömer som rätt, och uppdatera detta utifrån situationens aktuella behov</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11</a:t>
            </a:fld>
            <a:endParaRPr lang="sv-SE"/>
          </a:p>
        </p:txBody>
      </p:sp>
    </p:spTree>
    <p:extLst>
      <p:ext uri="{BB962C8B-B14F-4D97-AF65-F5344CB8AC3E}">
        <p14:creationId xmlns:p14="http://schemas.microsoft.com/office/powerpoint/2010/main" val="413902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vi vill följa upp en hantering behöver vi skilja på </a:t>
            </a:r>
          </a:p>
          <a:p>
            <a:pPr marL="171450" indent="-171450">
              <a:buFontTx/>
              <a:buChar char="-"/>
            </a:pPr>
            <a:r>
              <a:rPr lang="sv-SE" dirty="0"/>
              <a:t>avsedd inriktning, alltså den inriktning som vi från början vill att det ska bli </a:t>
            </a:r>
          </a:p>
          <a:p>
            <a:pPr marL="171450" indent="-171450">
              <a:buFontTx/>
              <a:buChar char="-"/>
            </a:pPr>
            <a:r>
              <a:rPr lang="sv-SE" dirty="0"/>
              <a:t>uppnådd inriktning, alltså den inriktning som det faktiskt blir i praktiken.</a:t>
            </a:r>
          </a:p>
          <a:p>
            <a:pPr marL="0" indent="0">
              <a:buFontTx/>
              <a:buNone/>
            </a:pPr>
            <a:endParaRPr lang="sv-SE" dirty="0"/>
          </a:p>
          <a:p>
            <a:pPr marL="0" indent="0">
              <a:buFontTx/>
              <a:buNone/>
            </a:pPr>
            <a:r>
              <a:rPr lang="sv-SE" dirty="0"/>
              <a:t>I bästa fall stämmer dessa överens, men ofta blir det inte riktigt som vi tänkte oss från början, och då behöver vi kunna sätta ord på det. Resonemanget kring inriktning i form av att ”göra rätt saker” kräver ju att vi från början fattar ett beslut om vad vi tror är ”rätt” – både gällande vad vi vill uppnå och i grova drag hur vi ska göra för att uppnå detta i den aktuella situationen. </a:t>
            </a:r>
          </a:p>
          <a:p>
            <a:pPr marL="0" indent="0">
              <a:buFontTx/>
              <a:buNone/>
            </a:pPr>
            <a:endParaRPr lang="sv-SE" dirty="0"/>
          </a:p>
          <a:p>
            <a:pPr marL="0" indent="0">
              <a:buFontTx/>
              <a:buNone/>
            </a:pPr>
            <a:r>
              <a:rPr lang="sv-SE" dirty="0"/>
              <a:t>Den avsedda inriktningen kan vi antingen beskriva skriftligt (i ett dokument) och/eller muntligt. Förutom ”avsedd inriktning” finns ett flertal olika etiketter som fångar denna betydelse av inriktning, såsom ”önskad inriktning”, ”mål och avsikt”, ”målbild”, ”inriktningsbeslut” eller ”beslut i stort”. Namnet på dokumentet eller vad man kallar själva fenomenet spelar däremot mindre roll. Det viktigaste är att de som arbetar tillsammans har klargjort det begreppsliga innehållet i förväg.</a:t>
            </a:r>
          </a:p>
          <a:p>
            <a:pPr marL="0" indent="0">
              <a:buFontTx/>
              <a:buNone/>
            </a:pPr>
            <a:endParaRPr lang="sv-SE" dirty="0"/>
          </a:p>
          <a:p>
            <a:pPr marL="0" indent="0">
              <a:buFontTx/>
              <a:buNone/>
            </a:pPr>
            <a:r>
              <a:rPr lang="sv-SE" dirty="0"/>
              <a:t>Den avsedda inriktningen innehåller vanligtvis </a:t>
            </a:r>
          </a:p>
          <a:p>
            <a:pPr marL="0" indent="0">
              <a:buFontTx/>
              <a:buNone/>
            </a:pPr>
            <a:r>
              <a:rPr lang="sv-SE" dirty="0"/>
              <a:t>• en beskrivning av målet – alltså vad som ska uppnås i form av effekter (till exempel ett önskat sluttillstånd) </a:t>
            </a:r>
          </a:p>
          <a:p>
            <a:pPr marL="0" indent="0">
              <a:buFontTx/>
              <a:buNone/>
            </a:pPr>
            <a:r>
              <a:rPr lang="sv-SE" dirty="0"/>
              <a:t>• en övergripande beskrivning av vad som i stort behöver göras för att vi ska nå de önskade effekterna (såsom en operationsidé eller avsikt)</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12</a:t>
            </a:fld>
            <a:endParaRPr lang="sv-SE"/>
          </a:p>
        </p:txBody>
      </p:sp>
    </p:spTree>
    <p:extLst>
      <p:ext uri="{BB962C8B-B14F-4D97-AF65-F5344CB8AC3E}">
        <p14:creationId xmlns:p14="http://schemas.microsoft.com/office/powerpoint/2010/main" val="3039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Precis som med inriktning är samordning något vi vill uppnå. Samordning konkretiserar hur verksamheten vi genomför ska gå till. Med andra ord svarar inriktning på frågan Vad medan samordning svarar på frågan Hur. Samordning kan beskrivas som att rätt resurser gör rätt aktiviteter, på rätt plats och i rätt tid. </a:t>
            </a:r>
          </a:p>
          <a:p>
            <a:endParaRPr lang="sv-SE" dirty="0"/>
          </a:p>
          <a:p>
            <a:r>
              <a:rPr lang="sv-SE" dirty="0"/>
              <a:t>Precis som med inriktning kan vi förvänta oss skillnader mellan den samordning vi från början vill att det ska bli, avsedd samordning, och den samordning som sker i praktiken, uppnådd samordning. </a:t>
            </a:r>
          </a:p>
          <a:p>
            <a:endParaRPr lang="sv-SE" dirty="0"/>
          </a:p>
          <a:p>
            <a:r>
              <a:rPr lang="sv-SE" dirty="0"/>
              <a:t>Ett sätt att uppnå samordning är att ta fram en plan (eller flera planer) som beskriver mer eller mindre i detalj vem som gör vad, var och när. I samband med hantering av en inträffad eller en nära förestående händelse beskriver en plan den samordning vi vill att det ska bli. Men en plan är ingen garanti för bra samordning – det vill säga att resurser i praktiken gör rätt aktiviteter, på rätt plats och i rätt tid. Hur vi gör i praktiken stämmer av olika skäl inte alltid med planen, alltså med den samordning vi tänkte oss från början.</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13</a:t>
            </a:fld>
            <a:endParaRPr lang="sv-SE"/>
          </a:p>
        </p:txBody>
      </p:sp>
    </p:spTree>
    <p:extLst>
      <p:ext uri="{BB962C8B-B14F-4D97-AF65-F5344CB8AC3E}">
        <p14:creationId xmlns:p14="http://schemas.microsoft.com/office/powerpoint/2010/main" val="3237953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vi konkret arbetar med att åstadkomma inriktning och samordning – exempelvis i form av aktiviteter, strukturer och ledarskap – beror på en rad olika saker. Ett lokalt sammanhang med ett fåtal professionella resurser innebär andra förutsättningar än ett nationellt sammanhang där arbetet kan omfatta flera hundra olika typer av organisationer. </a:t>
            </a:r>
          </a:p>
          <a:p>
            <a:endParaRPr lang="sv-SE" dirty="0"/>
          </a:p>
          <a:p>
            <a:r>
              <a:rPr lang="sv-SE" dirty="0"/>
              <a:t>Med det sagt så finns det ett antal saker som alltid måste göras för att någon eller några medvetet ska åstadkomma inriktning och samordning. Vi kallar detta för generella aktiviteter. De generella aktiviteterna är en gemensam referenspunkt vid framtagandet av konkreta arbetssätt, rutiner och checklistor – oavsett sammanhang. Aktiviteterna kan också användas som en utgångpunkt för att identifiera brister och förbättringspotential i pågående hantering: Var kan vi börja leta när vi ser att effekter inte uppnås på bästa möjliga sätt?</a:t>
            </a:r>
          </a:p>
          <a:p>
            <a:endParaRPr lang="sv-SE" dirty="0"/>
          </a:p>
          <a:p>
            <a:r>
              <a:rPr lang="sv-SE" b="1" dirty="0"/>
              <a:t>Kommunikation</a:t>
            </a:r>
            <a:r>
              <a:rPr lang="sv-SE" dirty="0"/>
              <a:t> är en fundamental del i arbetet med samverkan och ledning för att uppnå inriktning och samordning. Utan kommunikation blir mycket annat (exempelvis lägesbilder, formella beslut och planer) ganska meningslöst. Det är genom kommunikation som vi åstadkommer påverkan av de system av resurser som i slutändan skapar effekter i ett drabbat sammanhang. </a:t>
            </a:r>
          </a:p>
          <a:p>
            <a:endParaRPr lang="sv-SE" dirty="0"/>
          </a:p>
          <a:p>
            <a:r>
              <a:rPr lang="sv-SE" dirty="0"/>
              <a:t>För att vi ska kunna arbeta med att medvetet åstadkomma inriktning och samordning behöver vi också </a:t>
            </a:r>
            <a:r>
              <a:rPr lang="sv-SE" b="1" dirty="0"/>
              <a:t>samla in och bearbeta information</a:t>
            </a:r>
            <a:r>
              <a:rPr lang="sv-SE" dirty="0"/>
              <a:t>. Om vi saknar information om vad som har hänt eller vad som händer kan vi varken fatta meningsfulla beslut om vad som behöver göras, eller på vilket sätt det bör göras. </a:t>
            </a:r>
          </a:p>
          <a:p>
            <a:endParaRPr lang="sv-SE" dirty="0"/>
          </a:p>
          <a:p>
            <a:r>
              <a:rPr lang="sv-SE" dirty="0"/>
              <a:t>Den tredje generella aktiviteten handlar om att </a:t>
            </a:r>
            <a:r>
              <a:rPr lang="sv-SE" b="1" dirty="0"/>
              <a:t>förstå situationen </a:t>
            </a:r>
            <a:r>
              <a:rPr lang="sv-SE" dirty="0"/>
              <a:t>utifrån den information vi har samlat in. Det kan exempelvis handla om förståelse av olika hjälpbehov i nutid och framtid, men också förståelse för de effekter som uppnåtts hittills (återkoppling) eller vad olika resurser företar sig här och nu. Att förstå att vi inte förstår är också en del i att gradvis förstå situationen.</a:t>
            </a:r>
          </a:p>
          <a:p>
            <a:endParaRPr lang="sv-SE" dirty="0"/>
          </a:p>
          <a:p>
            <a:r>
              <a:rPr lang="sv-SE" dirty="0"/>
              <a:t>Efter att vi har en förståelse för situationen behöver vi komma fram till vad vi ska försöka åstadkomma, alltså vilka önskade effekter vi vill uppnå och övergripande på vilket sätt. Detta kopplar till resonemanget om avsedd inriktning. Arbetet med att </a:t>
            </a:r>
            <a:r>
              <a:rPr lang="sv-SE" b="1" dirty="0"/>
              <a:t>ta fram eller justera den avsedda inriktningen </a:t>
            </a:r>
            <a:r>
              <a:rPr lang="sv-SE" dirty="0"/>
              <a:t>kan utföras på en mängd olika sätt beroende på situation och sammansättningen av resurser. </a:t>
            </a:r>
          </a:p>
          <a:p>
            <a:endParaRPr lang="sv-SE" dirty="0"/>
          </a:p>
          <a:p>
            <a:r>
              <a:rPr lang="sv-SE" dirty="0"/>
              <a:t>Att planera18 och koordinera är en förutsättning för att medvetet </a:t>
            </a:r>
            <a:r>
              <a:rPr lang="sv-SE" b="1" dirty="0"/>
              <a:t>åstadkomma samordning</a:t>
            </a:r>
            <a:r>
              <a:rPr lang="sv-SE" dirty="0"/>
              <a:t>. Här är det dock viktigt att tänka på att samordning till viss del kan uppstå av sig självt, av anledningar vi inte alltid förstår. Planering är något som sker innan ett visst genomförande påbörjats, och beskriver hur genomförandet ska gå till. </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14</a:t>
            </a:fld>
            <a:endParaRPr lang="sv-SE"/>
          </a:p>
        </p:txBody>
      </p:sp>
    </p:spTree>
    <p:extLst>
      <p:ext uri="{BB962C8B-B14F-4D97-AF65-F5344CB8AC3E}">
        <p14:creationId xmlns:p14="http://schemas.microsoft.com/office/powerpoint/2010/main" val="65119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praktiken kommer olika arbetssätt för de olika aktiviteterna att generera en rad olika konkreta produkter. Exakt hur de konkreta produkterna behöver utformas beror exempelvis på vilken organisatorisk nivå det handlar om, om det är en eller flera aktörer som genomför arbetet och hur mycket tid som finns till förfogande.</a:t>
            </a:r>
          </a:p>
        </p:txBody>
      </p:sp>
      <p:sp>
        <p:nvSpPr>
          <p:cNvPr id="4" name="Platshållare för bildnummer 3"/>
          <p:cNvSpPr>
            <a:spLocks noGrp="1"/>
          </p:cNvSpPr>
          <p:nvPr>
            <p:ph type="sldNum" sz="quarter" idx="5"/>
          </p:nvPr>
        </p:nvSpPr>
        <p:spPr/>
        <p:txBody>
          <a:bodyPr/>
          <a:lstStyle/>
          <a:p>
            <a:fld id="{5B20B859-BD82-43F7-B8E8-1C873F851AB9}" type="slidenum">
              <a:rPr lang="sv-SE" smtClean="0"/>
              <a:t>15</a:t>
            </a:fld>
            <a:endParaRPr lang="sv-SE"/>
          </a:p>
        </p:txBody>
      </p:sp>
    </p:spTree>
    <p:extLst>
      <p:ext uri="{BB962C8B-B14F-4D97-AF65-F5344CB8AC3E}">
        <p14:creationId xmlns:p14="http://schemas.microsoft.com/office/powerpoint/2010/main" val="545175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generella aktiviteterna kan genomföras på en rad olika sätt utifrån de förutsättningar som finns. Det finns alltså många olika arbetssätt för praktisk hantering och genomförande av aktiviteterna. En första grov sortering av sådana arbetssätt är att klargöra huruvida arbetssätten handlar om ledning, samverkan eller övrig styrning. Uppdelningen bygger i huvudsak på om formella mandat föreligger eller inte, samt huruvida arbetet med att åstadkomma inriktning och samordning sker gemensamt eller inte. De tre kategorierna är inte bara en förutsättning för att diskutera och utveckla konkreta arbetssätt, utan även ett underlag för att diskutera förutsättningarna för ledarskap och hur ledarskapet bör utövas.</a:t>
            </a:r>
          </a:p>
          <a:p>
            <a:endParaRPr lang="sv-SE" dirty="0"/>
          </a:p>
          <a:p>
            <a:r>
              <a:rPr lang="sv-SE" b="1" dirty="0"/>
              <a:t>Ledning</a:t>
            </a:r>
            <a:r>
              <a:rPr lang="sv-SE" dirty="0"/>
              <a:t> innebär att inriktning och samordning uppnås med utgångspunkt i en förutbestämd beslutshierarki där någon ges rätt att bestämma. Ledning förekommer inom en organisation, men kan också beröra flera organisationer om mandat föreligger. När ledning omfattar flera olika organisationer rör det i regel specifika frågor, exempelvis smittskydd eller evakuering. I samband med höjd beredskap är det viktigt att känna till att förutsättningarna för ledning utökas i jämförelse med fredstid, exempelvis genom fullmaktslagar. </a:t>
            </a:r>
          </a:p>
          <a:p>
            <a:endParaRPr lang="sv-SE" dirty="0"/>
          </a:p>
          <a:p>
            <a:r>
              <a:rPr lang="sv-SE" b="1" dirty="0"/>
              <a:t>Samverkan</a:t>
            </a:r>
            <a:r>
              <a:rPr lang="sv-SE" dirty="0"/>
              <a:t> i vardagligt tal kan innebära allt som görs i bemärkelsen ”verka tillsammans”. Ibland räcker en sådan väldigt allmän tolkning för ett begripligt samtal, men ofta behövs en mer preciserad betydelse av samverkan. En viktig anledning till en mer preciserad innebörd är att skapa rätt förväntningar på vad som i praktiken ska göras för att skapa inriktning och samordning i ett aktörsgemensamt sammanhang. I ramverket Gemensamma grunder för samverkan och ledning definieras termen samverkan så här: ”...att i ett sammanhang, där ingen har mandat att bestämma över någon annan, åstadkomma inriktning och samordning genom informationsdelning och överenskommelser...”</a:t>
            </a:r>
          </a:p>
          <a:p>
            <a:endParaRPr lang="sv-SE" dirty="0"/>
          </a:p>
          <a:p>
            <a:r>
              <a:rPr lang="sv-SE" dirty="0"/>
              <a:t>Förutom ledning och samverkan finns flera andra sätt att skapa inriktning och samordning. Dessa samlas under kategorin </a:t>
            </a:r>
            <a:r>
              <a:rPr lang="sv-SE" b="1" dirty="0"/>
              <a:t>Övrig styrning</a:t>
            </a:r>
            <a:r>
              <a:rPr lang="sv-SE" dirty="0"/>
              <a:t>. Övrig styrning innebär att en eller flera aktörer – utifrån en framtagen inriktning och plan – påverkar andra organisationers ageranden genom exempelvis rekommendationer, uppmaningar och liknande. Denna typ av styrning ska inte ses som en del i samverkan. De som tar emot informationen har inte själva varit med i några gemensamma arbeten, utan är endast mottagare av dessa rekommendationer, uppmaningar och liknande.</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16</a:t>
            </a:fld>
            <a:endParaRPr lang="sv-SE"/>
          </a:p>
        </p:txBody>
      </p:sp>
    </p:spTree>
    <p:extLst>
      <p:ext uri="{BB962C8B-B14F-4D97-AF65-F5344CB8AC3E}">
        <p14:creationId xmlns:p14="http://schemas.microsoft.com/office/powerpoint/2010/main" val="2517373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Övrig styrning är en medveten handling i syfte att uppnå inriktning och samordning. Det finns ingen värdering i övrig styrning; det finns situationer där övrig styrning är bra, men också situationer där det är dåligt. Precis som vid ledning och samverkan är ledarskap en helt central aspekt för övrig styrning.</a:t>
            </a:r>
          </a:p>
        </p:txBody>
      </p:sp>
      <p:sp>
        <p:nvSpPr>
          <p:cNvPr id="4" name="Platshållare för bildnummer 3"/>
          <p:cNvSpPr>
            <a:spLocks noGrp="1"/>
          </p:cNvSpPr>
          <p:nvPr>
            <p:ph type="sldNum" sz="quarter" idx="5"/>
          </p:nvPr>
        </p:nvSpPr>
        <p:spPr/>
        <p:txBody>
          <a:bodyPr/>
          <a:lstStyle/>
          <a:p>
            <a:fld id="{5B20B859-BD82-43F7-B8E8-1C873F851AB9}" type="slidenum">
              <a:rPr lang="sv-SE" smtClean="0"/>
              <a:t>17</a:t>
            </a:fld>
            <a:endParaRPr lang="sv-SE"/>
          </a:p>
        </p:txBody>
      </p:sp>
    </p:spTree>
    <p:extLst>
      <p:ext uri="{BB962C8B-B14F-4D97-AF65-F5344CB8AC3E}">
        <p14:creationId xmlns:p14="http://schemas.microsoft.com/office/powerpoint/2010/main" val="659176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Samhällets samlade resurser består av en mängd olika typer av aktörer som är organiserade på olika sätt och har olika kulturer. Några har tydliga beslutshierarkier och många ledningsnivåer, medan andra är decentraliserade och organiserade mer i form av nätverk. Tillsammans utgör alla aktörer som är engagerade i en samhällsstörning kärnan i ett responssystem.</a:t>
            </a:r>
          </a:p>
        </p:txBody>
      </p:sp>
      <p:sp>
        <p:nvSpPr>
          <p:cNvPr id="4" name="Platshållare för bildnummer 3"/>
          <p:cNvSpPr>
            <a:spLocks noGrp="1"/>
          </p:cNvSpPr>
          <p:nvPr>
            <p:ph type="sldNum" sz="quarter" idx="5"/>
          </p:nvPr>
        </p:nvSpPr>
        <p:spPr/>
        <p:txBody>
          <a:bodyPr/>
          <a:lstStyle/>
          <a:p>
            <a:fld id="{5B20B859-BD82-43F7-B8E8-1C873F851AB9}" type="slidenum">
              <a:rPr lang="sv-SE" smtClean="0"/>
              <a:t>18</a:t>
            </a:fld>
            <a:endParaRPr lang="sv-SE"/>
          </a:p>
        </p:txBody>
      </p:sp>
    </p:spTree>
    <p:extLst>
      <p:ext uri="{BB962C8B-B14F-4D97-AF65-F5344CB8AC3E}">
        <p14:creationId xmlns:p14="http://schemas.microsoft.com/office/powerpoint/2010/main" val="1693383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Många aktörer har vad man kan kalla ett ledningssystem, vars uppgift är att åstadkomma inriktning och samordning av verksamheten som bedrivs. Ur ett systemperspektiv kan man tala om att många aktörer har ett ledningssystem och ett utförarsystem (kallas ibland verkanssystem). Ett ledningssystem består av allt som behövs för att kunna åstadkomma inriktning och samordning, till exempel rollbeskrivningar, processbeskrivningar, tekniska stödsystem och inte minst människor. Ett utförarsystem består av de resurser som utför de fattade besluten. </a:t>
            </a:r>
          </a:p>
        </p:txBody>
      </p:sp>
      <p:sp>
        <p:nvSpPr>
          <p:cNvPr id="4" name="Platshållare för bildnummer 3"/>
          <p:cNvSpPr>
            <a:spLocks noGrp="1"/>
          </p:cNvSpPr>
          <p:nvPr>
            <p:ph type="sldNum" sz="quarter" idx="5"/>
          </p:nvPr>
        </p:nvSpPr>
        <p:spPr/>
        <p:txBody>
          <a:bodyPr/>
          <a:lstStyle/>
          <a:p>
            <a:fld id="{5B20B859-BD82-43F7-B8E8-1C873F851AB9}" type="slidenum">
              <a:rPr lang="sv-SE" smtClean="0"/>
              <a:t>19</a:t>
            </a:fld>
            <a:endParaRPr lang="sv-SE"/>
          </a:p>
        </p:txBody>
      </p:sp>
    </p:spTree>
    <p:extLst>
      <p:ext uri="{BB962C8B-B14F-4D97-AF65-F5344CB8AC3E}">
        <p14:creationId xmlns:p14="http://schemas.microsoft.com/office/powerpoint/2010/main" val="4176948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förstå situationen och tillsammans skapa inriktning och samordning behöver representanter från olika aktörer träffas och tillsammans genomföra flera av de generella aktiviteterna.. En sådan konstellation har i regel inget så kallat utförarsystem, då dessa ligger hos de olika aktörerna. Samverkanssystemet har som syfte att skapa förståelse för situationen, träffa överenskommelser om avsedda inriktningar och eventuellt genomföra gemensam responsplanering. Ett samverkanssystem kan vara alltifrån högst tillfälligt till permanent. </a:t>
            </a:r>
            <a:r>
              <a:rPr lang="sv-SE" sz="1800" dirty="0">
                <a:effectLst/>
                <a:latin typeface="Adobe Garamond Pro"/>
                <a:ea typeface="Adobe Garamond Pro"/>
                <a:cs typeface="Adobe Garamond Pro"/>
              </a:rPr>
              <a:t>Samverkanssystemet består av allt som behövs för att dess syfte ska kunna nås. Exempel på delar i ett samverkanssystem är framför allt de människor som representerar olika samhällsaktörer, men även tekniska stödsystem, processer, roller med mera ingår. </a:t>
            </a:r>
          </a:p>
          <a:p>
            <a:endParaRPr lang="sv-SE" sz="1800" dirty="0">
              <a:effectLst/>
              <a:latin typeface="Adobe Garamond Pro"/>
            </a:endParaRPr>
          </a:p>
          <a:p>
            <a:endParaRPr lang="sv-SE" dirty="0"/>
          </a:p>
        </p:txBody>
      </p:sp>
      <p:sp>
        <p:nvSpPr>
          <p:cNvPr id="4" name="Platshållare för bildnummer 3"/>
          <p:cNvSpPr>
            <a:spLocks noGrp="1"/>
          </p:cNvSpPr>
          <p:nvPr>
            <p:ph type="sldNum" sz="quarter" idx="5"/>
          </p:nvPr>
        </p:nvSpPr>
        <p:spPr/>
        <p:txBody>
          <a:bodyPr/>
          <a:lstStyle/>
          <a:p>
            <a:fld id="{5B20B859-BD82-43F7-B8E8-1C873F851AB9}" type="slidenum">
              <a:rPr lang="sv-SE" smtClean="0"/>
              <a:t>20</a:t>
            </a:fld>
            <a:endParaRPr lang="sv-SE"/>
          </a:p>
        </p:txBody>
      </p:sp>
    </p:spTree>
    <p:extLst>
      <p:ext uri="{BB962C8B-B14F-4D97-AF65-F5344CB8AC3E}">
        <p14:creationId xmlns:p14="http://schemas.microsoft.com/office/powerpoint/2010/main" val="421685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Centrala koncept tillhör nivån Konceptuell grund i ramverket Gemensamma grunder för samverkan och ledning.</a:t>
            </a:r>
          </a:p>
          <a:p>
            <a:endParaRPr lang="sv-SE" dirty="0"/>
          </a:p>
          <a:p>
            <a:r>
              <a:rPr lang="sv-SE" dirty="0"/>
              <a:t>Centrala koncept är en sammanställning av innebörder, definitioner och kopplingar utifrån val och tolkningar av vetenskap och beprövad erfarenhet inom fackområdet Samverkan och ledning . Centrala koncept omfattar ett antal nyckelbegrepp (till exempel inriktning, samordning, ledning, samverkan, övrig styrning och planering) och hur dessa hänger ihop. </a:t>
            </a:r>
          </a:p>
          <a:p>
            <a:endParaRPr lang="sv-SE" dirty="0"/>
          </a:p>
          <a:p>
            <a:r>
              <a:rPr lang="sv-SE" dirty="0"/>
              <a:t>Centrala koncept syftar till att både bidra till att vara en bas för förståelse inom området Samverkan och ledning och till att vara en grund för utveckling inom de andra nivåerna i ramverket – från förhållningssätt till arbetssätt, checklistor och mallar. Eftersom språket inom Samverkan och ledning omfattar flera hundra ämnesspecifika termer kan Centrala koncept skapa en gemensam grund som vi kan utgå ifrån i vår gemensamma hantering av samhällsstörningar. </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3</a:t>
            </a:fld>
            <a:endParaRPr lang="sv-SE"/>
          </a:p>
        </p:txBody>
      </p:sp>
    </p:spTree>
    <p:extLst>
      <p:ext uri="{BB962C8B-B14F-4D97-AF65-F5344CB8AC3E}">
        <p14:creationId xmlns:p14="http://schemas.microsoft.com/office/powerpoint/2010/main" val="798598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Adobe Garamond Pro"/>
                <a:ea typeface="Adobe Garamond Pro"/>
                <a:cs typeface="Adobe Garamond Pro"/>
              </a:rPr>
              <a:t>En aktör kan ha i uppdrag att verka för att ett samverkanssystem initieras. Denna aktör ska då se till att rätt aktörer involveras och att arbetet i samverkanssystemet bedrivs på ett sätt så att inriktning och samordning uppnås på ett så bra sätt som möjligt för bästa möjliga effekt.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Adobe Garamond Pro"/>
              <a:ea typeface="Adobe Garamond Pro"/>
              <a:cs typeface="Adobe Garamon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effectLst/>
              <a:latin typeface="Adobe Garamond Pro"/>
              <a:ea typeface="Adobe Garamond Pro"/>
              <a:cs typeface="Adobe Garamond Pro"/>
            </a:endParaRPr>
          </a:p>
        </p:txBody>
      </p:sp>
      <p:sp>
        <p:nvSpPr>
          <p:cNvPr id="4" name="Platshållare för bildnummer 3"/>
          <p:cNvSpPr>
            <a:spLocks noGrp="1"/>
          </p:cNvSpPr>
          <p:nvPr>
            <p:ph type="sldNum" sz="quarter" idx="5"/>
          </p:nvPr>
        </p:nvSpPr>
        <p:spPr/>
        <p:txBody>
          <a:bodyPr/>
          <a:lstStyle/>
          <a:p>
            <a:fld id="{5B20B859-BD82-43F7-B8E8-1C873F851AB9}" type="slidenum">
              <a:rPr lang="sv-SE" smtClean="0"/>
              <a:t>21</a:t>
            </a:fld>
            <a:endParaRPr lang="sv-SE"/>
          </a:p>
        </p:txBody>
      </p:sp>
    </p:spTree>
    <p:extLst>
      <p:ext uri="{BB962C8B-B14F-4D97-AF65-F5344CB8AC3E}">
        <p14:creationId xmlns:p14="http://schemas.microsoft.com/office/powerpoint/2010/main" val="1368500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Ett samverkanssystem kan vara alltifrån tillfälligt till permanent. De är inte alltid skapade i förväg, och de ser inte heller likadana ut varje gång något inträffar. När samhällsstörningar inträffar påverkas olika skyddsvärden och olika hanteringsbehov uppstår från ett tillfälle till ett annat. Olika aktörer hanterar ofta flera olika behov samtidigt och en del behov behöver också hanteras aktörsgemensamt. En del företeelser och händelser följer inte samhällets formella gränser och de aktörer som behöver knyta kontakt med varandra varierar. De berörda aktörerna kan också sinsemellan ha olika geografiska ansvarsområden.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Vid signaler om en förestående störning i samhället behöver de aktörer som har förmåga att tillsammans hantera de behov som kan uppstå, engageras i ett samverkanssystem. Ofta är det inte en enda kontaktpunkt mellan olika aktörer. Vid en omfattande hantering kan det behövas flera olika grupperingar och utbyten mellan samma aktörer för att olika typer av problem ska kunna lösas på olika organisatoriska nivåer. Samma frågor kan dessutom behöva redas ut i flera olika konkretiseringsgrader.</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Det kan krävas alltifrån överenskommelser om övergripande avsedd inriktning till mer konkreta dialoger om tillvägagångsätt och utformning av aktörernas olika åtgärder. Därför behöver utbytet mellan olika sådana organisatoriska kontaktpunkter ske för att det sammantagna agerandet ska uppnå samma inriktning. I praktiken blir samverkanssystem ofta ett nätverk av olika formella och informella kontaktpunkter och samarbeten.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Det uppstår olika typer av behov i olika tidsskeden. Ett samverkanssystem behöver därför inte vara utformat på ett och samma sätt under en och samma hantering. Det behövs succesiva anpassningar av samverkanssystemet. Utformning och design av samverkanssystem behöver vara en kontinuerlig bedömning och dialog mellan aktörerna för att anpassningsbarhet i de aktörsgemensamma arbetssätten ska åstadkommas.</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22</a:t>
            </a:fld>
            <a:endParaRPr lang="sv-SE"/>
          </a:p>
        </p:txBody>
      </p:sp>
    </p:spTree>
    <p:extLst>
      <p:ext uri="{BB962C8B-B14F-4D97-AF65-F5344CB8AC3E}">
        <p14:creationId xmlns:p14="http://schemas.microsoft.com/office/powerpoint/2010/main" val="2247282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planera civil beredskap, som innefattar civilt försvar och krisberedskap, syftar till att kunna agera snabbt och effektivt. Planeringen handlar dels om att tänka igenom och förbereda vad vi gör ifall risker blir verklighet, dels om att kunna agera omgående i en pågående eller nära kommande hantering. Planering sker alltså inte bara innan hantering. I ett akut läge fungerar planering som direkt stöd till hanteringen. Hanteringen består då dels av planering, dels av själva genomförandet av åtgärder. Planering och hantering ska därför inte ses som skilda verksamheter, utan som tätt sammanflätade och beroende av varandra.</a:t>
            </a:r>
          </a:p>
          <a:p>
            <a:endParaRPr lang="sv-SE" dirty="0"/>
          </a:p>
          <a:p>
            <a:r>
              <a:rPr lang="sv-SE" dirty="0"/>
              <a:t>Ramverket för samverkan och ledning utgår från Natos beskrivning av planering. Natos planeringsindelning består av fyra planeringsdimensioner som här översatts, varav de två första utvecklas i varsitt avsnitt: </a:t>
            </a:r>
          </a:p>
          <a:p>
            <a:pPr marL="228600" indent="-228600">
              <a:buAutoNum type="arabicPeriod"/>
            </a:pPr>
            <a:r>
              <a:rPr lang="sv-SE" dirty="0"/>
              <a:t>Förberedande planering. </a:t>
            </a:r>
          </a:p>
          <a:p>
            <a:pPr marL="228600" indent="-228600">
              <a:buAutoNum type="arabicPeriod"/>
            </a:pPr>
            <a:r>
              <a:rPr lang="sv-SE" dirty="0"/>
              <a:t>Responsplanering. </a:t>
            </a:r>
          </a:p>
          <a:p>
            <a:pPr marL="228600" indent="-228600">
              <a:buAutoNum type="arabicPeriod"/>
            </a:pPr>
            <a:r>
              <a:rPr lang="sv-SE" dirty="0"/>
              <a:t>Långsiktig förmågeutveckling. </a:t>
            </a:r>
          </a:p>
          <a:p>
            <a:pPr marL="228600" indent="-228600">
              <a:buAutoNum type="arabicPeriod"/>
            </a:pPr>
            <a:r>
              <a:rPr lang="sv-SE" dirty="0"/>
              <a:t>Förmågeplanering</a:t>
            </a:r>
          </a:p>
        </p:txBody>
      </p:sp>
      <p:sp>
        <p:nvSpPr>
          <p:cNvPr id="4" name="Platshållare för bildnummer 3"/>
          <p:cNvSpPr>
            <a:spLocks noGrp="1"/>
          </p:cNvSpPr>
          <p:nvPr>
            <p:ph type="sldNum" sz="quarter" idx="5"/>
          </p:nvPr>
        </p:nvSpPr>
        <p:spPr/>
        <p:txBody>
          <a:bodyPr/>
          <a:lstStyle/>
          <a:p>
            <a:fld id="{5B20B859-BD82-43F7-B8E8-1C873F851AB9}" type="slidenum">
              <a:rPr lang="sv-SE" smtClean="0"/>
              <a:t>23</a:t>
            </a:fld>
            <a:endParaRPr lang="sv-SE"/>
          </a:p>
        </p:txBody>
      </p:sp>
    </p:spTree>
    <p:extLst>
      <p:ext uri="{BB962C8B-B14F-4D97-AF65-F5344CB8AC3E}">
        <p14:creationId xmlns:p14="http://schemas.microsoft.com/office/powerpoint/2010/main" val="1052009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2216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Centrala koncept riktar sig till dig som behöver ha en djup kunskap och förståelse inom området Samverkan och ledning vid samhällsstörningar. Detta oavsett om du arbetar med utveckling inom området, utbildning och studier eller om du praktiskt hanterar samhällsstörningar. Texten ger dig som läsare möjlighet att skapa tankemodeller, göra analyser och synteser inom området och se hanteringen av samhällsstörningar utifrån flera olika perspektiv.</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4</a:t>
            </a:fld>
            <a:endParaRPr lang="sv-SE"/>
          </a:p>
        </p:txBody>
      </p:sp>
    </p:spTree>
    <p:extLst>
      <p:ext uri="{BB962C8B-B14F-4D97-AF65-F5344CB8AC3E}">
        <p14:creationId xmlns:p14="http://schemas.microsoft.com/office/powerpoint/2010/main" val="306657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undre nivåerna i ramverket SKA vara abstrakta. Abstrakt tänkande går från det generella till det specifika, vilket gör det möjligt att formulera underliggande principer och teorier. Att i praktiken arbeta med ledning och samverkan kräver att man också kan använda sig av ett abstrakt tänkande, till exempel för att se händelsen och agerandet utifrån olika perspektiv. En stor fördel med att tänka abstrakt är att vi då är mer flexibla och öppensinnade när vi diskuterar eller skapar hypoteser</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5</a:t>
            </a:fld>
            <a:endParaRPr lang="sv-SE"/>
          </a:p>
        </p:txBody>
      </p:sp>
    </p:spTree>
    <p:extLst>
      <p:ext uri="{BB962C8B-B14F-4D97-AF65-F5344CB8AC3E}">
        <p14:creationId xmlns:p14="http://schemas.microsoft.com/office/powerpoint/2010/main" val="158353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Innehållet ska vara så enkelt som möjligt - men inte enklare än så </a:t>
            </a:r>
          </a:p>
          <a:p>
            <a:r>
              <a:rPr lang="sv-SE" dirty="0"/>
              <a:t>Detta är en viktig värdering som löper genom Centrala koncept. Alla som arbetar med ledning och samverkan i ett aktörsgemensamt sammanhang måste förhålla sig till den krångliga verkligheten. Vi behöver helt enkelt vara medvetna om att den är komplex. Just att vara medveten om komplexiteten möjliggör ett effektivt agerande i en miljö där samhällets samlade resurser ska åstadkomma så bra effekter som möjligt när det behövs som allra mest.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Alla modeller har begränsningar men de kan ändå vara användbara</a:t>
            </a:r>
          </a:p>
          <a:p>
            <a:r>
              <a:rPr lang="sv-SE" dirty="0"/>
              <a:t>Det är viktigt att betrakta såväl illustrationer som tillhörande resonemang som förenklingar av verkligheten. Ingen modell kan fånga allt på en gång, och alla modeller bygger på individers urval och tolkningar. Exempelvis är illustrationerna begränsade till att visa bara ett eller ett fåtal perspektiv på hur samhällets resurser skapar effekter vid samhällsstörningar.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Det är kärnan i begreppen som är viktig </a:t>
            </a:r>
          </a:p>
          <a:p>
            <a:r>
              <a:rPr lang="sv-SE" dirty="0"/>
              <a:t>I många sammanhang kan det vara viktigt att sätta en tydlig definition genom att säga exakt vad som ingår i ett begrepp i relation till ett annat. Inom ramarna för innehållet i Centrala koncept är detta emellertid ofta svårt. Ett exempel är relationen mellan ledning och ledarskap. Det är svårt att sätta en exakt gräns för vad som är det ena och vad som är det andra. Istället kan vi använda ett resonemang som utgår från de viktiga begreppens tyngdpunkter – alltså innehållsmässiga kärnor.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Det gemensamma språket är lika viktigt som det interna (”</a:t>
            </a:r>
            <a:r>
              <a:rPr lang="sv-SE" sz="1200" b="1" dirty="0" err="1"/>
              <a:t>tvåspråklghet</a:t>
            </a:r>
            <a:r>
              <a:rPr lang="sv-SE" sz="1200"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Ramverket bygger på behovet av ”tvåspråkighet”, som i detta sammanhang innebär att aktörer både behöver kunna sitt eget språk och det gemensamma språket. När samhällets olika resurser ska agera tillsammans inför och under en samhällsstörning är detta gemensamma språk nödvändigt</a:t>
            </a:r>
            <a:endParaRPr lang="sv-SE" sz="1200" b="1"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6</a:t>
            </a:fld>
            <a:endParaRPr lang="sv-SE"/>
          </a:p>
        </p:txBody>
      </p:sp>
    </p:spTree>
    <p:extLst>
      <p:ext uri="{BB962C8B-B14F-4D97-AF65-F5344CB8AC3E}">
        <p14:creationId xmlns:p14="http://schemas.microsoft.com/office/powerpoint/2010/main" val="147838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Samhällsstörningar är ett samlingsbegrepp för företeelser och händelser och deras negativa konsekvenser för det som ska skyddas i samhället. Det som ska värnas är samhällets grundläggande skyddsvärden:</a:t>
            </a:r>
          </a:p>
          <a:p>
            <a:r>
              <a:rPr lang="sv-SE" dirty="0"/>
              <a:t>• människors liv och hälsa </a:t>
            </a:r>
          </a:p>
          <a:p>
            <a:r>
              <a:rPr lang="sv-SE" dirty="0"/>
              <a:t>• samhällets funktionalitet </a:t>
            </a:r>
          </a:p>
          <a:p>
            <a:r>
              <a:rPr lang="sv-SE" dirty="0"/>
              <a:t>• demokrati, rättssäkerhet och mänskliga fri- och rättigheter </a:t>
            </a:r>
          </a:p>
          <a:p>
            <a:r>
              <a:rPr lang="sv-SE" dirty="0"/>
              <a:t>• miljö och ekonomiska värden </a:t>
            </a:r>
          </a:p>
          <a:p>
            <a:r>
              <a:rPr lang="sv-SE" dirty="0"/>
              <a:t>• nationell suveränitet. </a:t>
            </a:r>
          </a:p>
          <a:p>
            <a:r>
              <a:rPr lang="sv-SE" dirty="0"/>
              <a:t>Samhällsstörningar drabbar ofta flera skyddsvärden samtidigt, vilket kräver att olika aktörer behöver arbeta tillsammans för att hantera de negativa konsekvenserna som uppstår.</a:t>
            </a:r>
          </a:p>
          <a:p>
            <a:endParaRPr lang="sv-SE" dirty="0"/>
          </a:p>
          <a:p>
            <a:r>
              <a:rPr lang="sv-SE" dirty="0"/>
              <a:t>Samhällsstörningar kan förekomma både i fredstid och under höjd beredskap. Företeelser och händelser som hotar eller skadar det som är skyddsvärt kan uppstå plötsligt men det kan också vara diffusa och långsamma skeenden. En skogsbrand, en cyberattack eller ett väpnat angrepp är exempel på händelser som uppstår plötsligt och med tydligt negativa konsekvenser. Det kan också finnas ett mönster av företeelser och händelser som uppstår på olika platser under en längre tidsperiod. Vissa klimatförändringar, olika former av påverkansoperationer och ett successivt ökat antal skjutningar kan vara exempel på relativt långsamma, utspridda eller diffusa skeenden med negativa konsekvenser. </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7</a:t>
            </a:fld>
            <a:endParaRPr lang="sv-SE"/>
          </a:p>
        </p:txBody>
      </p:sp>
    </p:spTree>
    <p:extLst>
      <p:ext uri="{BB962C8B-B14F-4D97-AF65-F5344CB8AC3E}">
        <p14:creationId xmlns:p14="http://schemas.microsoft.com/office/powerpoint/2010/main" val="244687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förmåga vi har måste kunna omsättas till effekt. En grundförutsättning för att vi ska kunna hantera samhällsstörningar i fredstid och vid höjd beredskap är att vi har förmåga för detta. </a:t>
            </a:r>
          </a:p>
          <a:p>
            <a:endParaRPr lang="sv-SE" dirty="0"/>
          </a:p>
          <a:p>
            <a:r>
              <a:rPr lang="sv-SE" dirty="0"/>
              <a:t>Så här definieras termen förmåga när det handlar om akut hantering: ”möjligheten att kunna åstadkomma något med syftet att positivt påverka utfallet av negativa händelser.” </a:t>
            </a:r>
          </a:p>
          <a:p>
            <a:endParaRPr lang="sv-SE" dirty="0"/>
          </a:p>
          <a:p>
            <a:r>
              <a:rPr lang="sv-SE" dirty="0"/>
              <a:t>Förmåga kan därmed härledas till en rad olika resurser, till exempel utrustning, människor och kompetens. För att ha förmåga räcker det dock inte att dessa resurser finns på plats – vi måste dessutom kunna bedriva en verksamhet som leder fram till effekter, alltså åstadkomma något med resurserna. Samverkan och ledning handlar om att öka sannolikheten för att den verksamhet som bedrivs ska uppnå så bra effekter som möjligt. Effekter innebär vanligen att olika typer av behov tillgodoses och att vi återgår till ett önskat läge.</a:t>
            </a:r>
          </a:p>
          <a:p>
            <a:endParaRPr lang="sv-SE" dirty="0"/>
          </a:p>
          <a:p>
            <a:r>
              <a:rPr lang="sv-SE" dirty="0"/>
              <a:t>Själva tanken på att det är ”effekter som ska uppnås” kan verka enkel, men det finns här en påfallande risk att vi blir inåtblickande i både utvecklingsarbeten och hantering. Det är alltför lätt att lägga för stort fokus på saker som lägesbilder, strukturer och samverkanskonferenser istället för på det som till syvende och sist ska uppnås i samhället.</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8</a:t>
            </a:fld>
            <a:endParaRPr lang="sv-SE"/>
          </a:p>
        </p:txBody>
      </p:sp>
    </p:spTree>
    <p:extLst>
      <p:ext uri="{BB962C8B-B14F-4D97-AF65-F5344CB8AC3E}">
        <p14:creationId xmlns:p14="http://schemas.microsoft.com/office/powerpoint/2010/main" val="313873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att komma vidare i beskrivningen av området Samverkan och ledning behöver vi introducera tanken om att se samhällets samlade resurser som sammankopplade system, vilka går att betrakta från olika perspektiv. Systemsyn innebär att förstå helheter och beroendeförhållanden, vilket möjliggör ett flertal av de förhållningssätt som tillämpas vid praktisk hantering – såsom helhetssyn, perspektivförståelse och medvetet beslutsfattande.</a:t>
            </a:r>
          </a:p>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9</a:t>
            </a:fld>
            <a:endParaRPr lang="sv-SE"/>
          </a:p>
        </p:txBody>
      </p:sp>
    </p:spTree>
    <p:extLst>
      <p:ext uri="{BB962C8B-B14F-4D97-AF65-F5344CB8AC3E}">
        <p14:creationId xmlns:p14="http://schemas.microsoft.com/office/powerpoint/2010/main" val="347016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Samhällets resurser är ett brett begrepp som rymmer allt från individer och kompetenser till saker som infrastruktur och utrustning.6 Ofta börjar vi med att sortera resurser utifrån formella organisationer där en del i organisationen utför de väldigt praktiska uppgifter som behövs för att åstadkomma effekter, medan en annan del försöker se till att alla jobbar mot ett mål och gör saker i rätt ordning, på rätt plats och i rätt tid – det vill säga försöker säkerställa att vi gör det bästa vi kan med de resurser vi har.</a:t>
            </a:r>
          </a:p>
          <a:p>
            <a:endParaRPr lang="sv-SE" dirty="0"/>
          </a:p>
          <a:p>
            <a:r>
              <a:rPr lang="sv-SE" dirty="0"/>
              <a:t>Vanligtvis placerar vi de formella organisationerna – såsom kommunala förvaltningar, länsstyrelser, regioner, Regeringskansliet, MSB, Försvarsmakten, privata företag, de frivilliga försvarsorganisationerna och liknande – i en samhällsstruktur med olika nivåer och sektorer där olika organisationer har olika uppdrag.</a:t>
            </a:r>
          </a:p>
          <a:p>
            <a:endParaRPr lang="sv-SE" dirty="0"/>
          </a:p>
          <a:p>
            <a:r>
              <a:rPr lang="sv-SE" dirty="0"/>
              <a:t>Ett alternativt sätt att försöka skapa struktur kring de resurser som engageras är att beskriva olika typer av nätverk. När vi gör det kan vi välja om de olika noderna i nätverken ska vara exempelvis individer eller organisationer. En nätverksstruktur är också en typ av organisationsstruktur – ofta mer informell – men det är även en utgångspunkt för samverkan.</a:t>
            </a:r>
          </a:p>
        </p:txBody>
      </p:sp>
      <p:sp>
        <p:nvSpPr>
          <p:cNvPr id="4" name="Platshållare för bildnummer 3"/>
          <p:cNvSpPr>
            <a:spLocks noGrp="1"/>
          </p:cNvSpPr>
          <p:nvPr>
            <p:ph type="sldNum" sz="quarter" idx="5"/>
          </p:nvPr>
        </p:nvSpPr>
        <p:spPr/>
        <p:txBody>
          <a:bodyPr/>
          <a:lstStyle/>
          <a:p>
            <a:fld id="{5B20B859-BD82-43F7-B8E8-1C873F851AB9}" type="slidenum">
              <a:rPr lang="sv-SE" smtClean="0"/>
              <a:t>10</a:t>
            </a:fld>
            <a:endParaRPr lang="sv-SE"/>
          </a:p>
        </p:txBody>
      </p:sp>
    </p:spTree>
    <p:extLst>
      <p:ext uri="{BB962C8B-B14F-4D97-AF65-F5344CB8AC3E}">
        <p14:creationId xmlns:p14="http://schemas.microsoft.com/office/powerpoint/2010/main" val="2970531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dirty="0"/>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pic>
        <p:nvPicPr>
          <p:cNvPr id="9" name="Bildobjekt 8">
            <a:extLst>
              <a:ext uri="{FF2B5EF4-FFF2-40B4-BE49-F238E27FC236}">
                <a16:creationId xmlns:a16="http://schemas.microsoft.com/office/drawing/2014/main" id="{E31BC39F-C2A9-4AD8-91F4-373CF5A68553}"/>
              </a:ext>
            </a:extLst>
          </p:cNvPr>
          <p:cNvPicPr>
            <a:picLocks noChangeAspect="1"/>
          </p:cNvPicPr>
          <p:nvPr userDrawn="1"/>
        </p:nvPicPr>
        <p:blipFill>
          <a:blip r:embed="rId3"/>
          <a:stretch>
            <a:fillRect/>
          </a:stretch>
        </p:blipFill>
        <p:spPr>
          <a:xfrm>
            <a:off x="11353800" y="-63500"/>
            <a:ext cx="819150" cy="6176962"/>
          </a:xfrm>
          <a:prstGeom prst="rect">
            <a:avLst/>
          </a:prstGeom>
        </p:spPr>
      </p:pic>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8" name="Bildobjekt 7">
            <a:extLst>
              <a:ext uri="{FF2B5EF4-FFF2-40B4-BE49-F238E27FC236}">
                <a16:creationId xmlns:a16="http://schemas.microsoft.com/office/drawing/2014/main" id="{F6946417-296C-4424-825A-0E509A1CA307}"/>
              </a:ext>
            </a:extLst>
          </p:cNvPr>
          <p:cNvPicPr>
            <a:picLocks noChangeAspect="1"/>
          </p:cNvPicPr>
          <p:nvPr userDrawn="1"/>
        </p:nvPicPr>
        <p:blipFill>
          <a:blip r:embed="rId5"/>
          <a:stretch>
            <a:fillRect/>
          </a:stretch>
        </p:blipFill>
        <p:spPr>
          <a:xfrm>
            <a:off x="11353800" y="-63500"/>
            <a:ext cx="819150" cy="6176962"/>
          </a:xfrm>
          <a:prstGeom prst="rect">
            <a:avLst/>
          </a:prstGeom>
        </p:spPr>
      </p:pic>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803593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25918071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603674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701469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516548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212376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26230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dirty="0"/>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4109684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hyperlink" Target="mailto:samverkanledning@msb.se" TargetMode="External"/><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23.xml"/><Relationship Id="rId1" Type="http://schemas.openxmlformats.org/officeDocument/2006/relationships/slideLayout" Target="../slideLayouts/slideLayout44.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089C118B-5065-AD61-C501-3BD20245458F}"/>
              </a:ext>
            </a:extLst>
          </p:cNvPr>
          <p:cNvSpPr>
            <a:spLocks noGrp="1"/>
          </p:cNvSpPr>
          <p:nvPr>
            <p:ph type="subTitle" idx="1"/>
          </p:nvPr>
        </p:nvSpPr>
        <p:spPr/>
        <p:txBody>
          <a:bodyPr/>
          <a:lstStyle/>
          <a:p>
            <a:endParaRPr lang="sv-SE" dirty="0"/>
          </a:p>
        </p:txBody>
      </p:sp>
      <p:sp>
        <p:nvSpPr>
          <p:cNvPr id="4" name="Rubrik 6">
            <a:extLst>
              <a:ext uri="{FF2B5EF4-FFF2-40B4-BE49-F238E27FC236}">
                <a16:creationId xmlns:a16="http://schemas.microsoft.com/office/drawing/2014/main" id="{7E907098-B643-4D1E-AE9A-3527B17DAC76}"/>
              </a:ext>
            </a:extLst>
          </p:cNvPr>
          <p:cNvSpPr>
            <a:spLocks noGrp="1"/>
          </p:cNvSpPr>
          <p:nvPr>
            <p:ph type="ctrTitle"/>
          </p:nvPr>
        </p:nvSpPr>
        <p:spPr>
          <a:xfrm>
            <a:off x="1524000" y="3063875"/>
            <a:ext cx="9144000" cy="730250"/>
          </a:xfrm>
        </p:spPr>
        <p:txBody>
          <a:bodyPr/>
          <a:lstStyle/>
          <a:p>
            <a:r>
              <a:rPr lang="sv-SE" dirty="0"/>
              <a:t>Centrala koncept</a:t>
            </a:r>
          </a:p>
        </p:txBody>
      </p:sp>
    </p:spTree>
    <p:extLst>
      <p:ext uri="{BB962C8B-B14F-4D97-AF65-F5344CB8AC3E}">
        <p14:creationId xmlns:p14="http://schemas.microsoft.com/office/powerpoint/2010/main" val="2867086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A67DBB-3BF2-4918-8D87-87954EEF15B7}"/>
              </a:ext>
            </a:extLst>
          </p:cNvPr>
          <p:cNvSpPr>
            <a:spLocks noGrp="1"/>
          </p:cNvSpPr>
          <p:nvPr>
            <p:ph type="title"/>
          </p:nvPr>
        </p:nvSpPr>
        <p:spPr/>
        <p:txBody>
          <a:bodyPr/>
          <a:lstStyle/>
          <a:p>
            <a:r>
              <a:rPr lang="sv-SE" dirty="0"/>
              <a:t>Hur kan resurser sorteras?</a:t>
            </a:r>
          </a:p>
        </p:txBody>
      </p:sp>
      <p:sp>
        <p:nvSpPr>
          <p:cNvPr id="8" name="Platshållare för innehåll 2">
            <a:extLst>
              <a:ext uri="{FF2B5EF4-FFF2-40B4-BE49-F238E27FC236}">
                <a16:creationId xmlns:a16="http://schemas.microsoft.com/office/drawing/2014/main" id="{66A2D483-E69C-43F8-B4E2-B239B9BD4F86}"/>
              </a:ext>
            </a:extLst>
          </p:cNvPr>
          <p:cNvSpPr>
            <a:spLocks noGrp="1"/>
          </p:cNvSpPr>
          <p:nvPr>
            <p:ph idx="1"/>
          </p:nvPr>
        </p:nvSpPr>
        <p:spPr>
          <a:xfrm>
            <a:off x="1002403" y="5697887"/>
            <a:ext cx="4408151" cy="479075"/>
          </a:xfrm>
        </p:spPr>
        <p:txBody>
          <a:bodyPr/>
          <a:lstStyle/>
          <a:p>
            <a:pPr marL="0" indent="0">
              <a:buNone/>
            </a:pPr>
            <a:r>
              <a:rPr lang="sv-SE" sz="2000" dirty="0"/>
              <a:t>Resurser kan sorteras utifrån vilken organisation de tillhör…</a:t>
            </a:r>
          </a:p>
        </p:txBody>
      </p:sp>
      <p:pic>
        <p:nvPicPr>
          <p:cNvPr id="6" name="Bildobjekt 5">
            <a:extLst>
              <a:ext uri="{FF2B5EF4-FFF2-40B4-BE49-F238E27FC236}">
                <a16:creationId xmlns:a16="http://schemas.microsoft.com/office/drawing/2014/main" id="{427611D2-4CDF-4DB9-9E4A-62CF4DD50BDA}"/>
              </a:ext>
            </a:extLst>
          </p:cNvPr>
          <p:cNvPicPr>
            <a:picLocks noChangeAspect="1"/>
          </p:cNvPicPr>
          <p:nvPr/>
        </p:nvPicPr>
        <p:blipFill>
          <a:blip r:embed="rId3"/>
          <a:stretch>
            <a:fillRect/>
          </a:stretch>
        </p:blipFill>
        <p:spPr>
          <a:xfrm>
            <a:off x="1002403" y="1638628"/>
            <a:ext cx="5093597" cy="3741594"/>
          </a:xfrm>
          <a:prstGeom prst="rect">
            <a:avLst/>
          </a:prstGeom>
        </p:spPr>
      </p:pic>
      <p:pic>
        <p:nvPicPr>
          <p:cNvPr id="7" name="Bildobjekt 6">
            <a:extLst>
              <a:ext uri="{FF2B5EF4-FFF2-40B4-BE49-F238E27FC236}">
                <a16:creationId xmlns:a16="http://schemas.microsoft.com/office/drawing/2014/main" id="{48E38765-40C5-44D3-8292-6F73CA92B539}"/>
              </a:ext>
            </a:extLst>
          </p:cNvPr>
          <p:cNvPicPr>
            <a:picLocks noChangeAspect="1"/>
          </p:cNvPicPr>
          <p:nvPr/>
        </p:nvPicPr>
        <p:blipFill>
          <a:blip r:embed="rId4"/>
          <a:stretch>
            <a:fillRect/>
          </a:stretch>
        </p:blipFill>
        <p:spPr>
          <a:xfrm>
            <a:off x="6427420" y="1661060"/>
            <a:ext cx="4216803" cy="3725587"/>
          </a:xfrm>
          <a:prstGeom prst="rect">
            <a:avLst/>
          </a:prstGeom>
        </p:spPr>
      </p:pic>
      <p:sp>
        <p:nvSpPr>
          <p:cNvPr id="9" name="Platshållare för innehåll 2">
            <a:extLst>
              <a:ext uri="{FF2B5EF4-FFF2-40B4-BE49-F238E27FC236}">
                <a16:creationId xmlns:a16="http://schemas.microsoft.com/office/drawing/2014/main" id="{257C9919-9213-4C03-9A00-0D9B07F9D64F}"/>
              </a:ext>
            </a:extLst>
          </p:cNvPr>
          <p:cNvSpPr txBox="1">
            <a:spLocks/>
          </p:cNvSpPr>
          <p:nvPr/>
        </p:nvSpPr>
        <p:spPr>
          <a:xfrm>
            <a:off x="6346144" y="5697887"/>
            <a:ext cx="4628507" cy="681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latin typeface="+mn-lt"/>
              </a:rPr>
              <a:t>…eller utifrån ett nätverksperspektiv</a:t>
            </a:r>
          </a:p>
        </p:txBody>
      </p:sp>
    </p:spTree>
    <p:extLst>
      <p:ext uri="{BB962C8B-B14F-4D97-AF65-F5344CB8AC3E}">
        <p14:creationId xmlns:p14="http://schemas.microsoft.com/office/powerpoint/2010/main" val="287076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876F3EE-6A15-4018-A9E1-86F25D4D191C}"/>
              </a:ext>
            </a:extLst>
          </p:cNvPr>
          <p:cNvSpPr>
            <a:spLocks noGrp="1"/>
          </p:cNvSpPr>
          <p:nvPr>
            <p:ph type="title"/>
          </p:nvPr>
        </p:nvSpPr>
        <p:spPr>
          <a:xfrm>
            <a:off x="1900052" y="646314"/>
            <a:ext cx="9453748" cy="541926"/>
          </a:xfrm>
        </p:spPr>
        <p:txBody>
          <a:bodyPr/>
          <a:lstStyle/>
          <a:p>
            <a:r>
              <a:rPr lang="sv-SE" dirty="0"/>
              <a:t>Inriktning och samordning </a:t>
            </a:r>
          </a:p>
        </p:txBody>
      </p:sp>
      <p:sp>
        <p:nvSpPr>
          <p:cNvPr id="2" name="Platshållare för innehåll 1">
            <a:extLst>
              <a:ext uri="{FF2B5EF4-FFF2-40B4-BE49-F238E27FC236}">
                <a16:creationId xmlns:a16="http://schemas.microsoft.com/office/drawing/2014/main" id="{2FC144A9-AF95-47B9-91C4-2FAE8305A232}"/>
              </a:ext>
            </a:extLst>
          </p:cNvPr>
          <p:cNvSpPr>
            <a:spLocks noGrp="1"/>
          </p:cNvSpPr>
          <p:nvPr>
            <p:ph idx="1"/>
          </p:nvPr>
        </p:nvSpPr>
        <p:spPr>
          <a:xfrm>
            <a:off x="1229805" y="1577975"/>
            <a:ext cx="5402489" cy="4351338"/>
          </a:xfrm>
        </p:spPr>
        <p:txBody>
          <a:bodyPr/>
          <a:lstStyle/>
          <a:p>
            <a:r>
              <a:rPr lang="sv-SE" sz="2000" dirty="0"/>
              <a:t>Den verksamhet vi bedriver under en samhällsstörning behöver ha en </a:t>
            </a:r>
            <a:r>
              <a:rPr lang="sv-SE" sz="2000" b="1" dirty="0"/>
              <a:t>inriktning</a:t>
            </a:r>
            <a:r>
              <a:rPr lang="sv-SE" sz="2000" dirty="0"/>
              <a:t> och ske </a:t>
            </a:r>
            <a:r>
              <a:rPr lang="sv-SE" sz="2000" b="1" dirty="0"/>
              <a:t>samordnat</a:t>
            </a:r>
            <a:r>
              <a:rPr lang="sv-SE" sz="2000" dirty="0"/>
              <a:t>.</a:t>
            </a:r>
          </a:p>
          <a:p>
            <a:pPr marL="0" indent="0">
              <a:buNone/>
            </a:pPr>
            <a:endParaRPr lang="sv-SE" sz="2000" dirty="0"/>
          </a:p>
          <a:p>
            <a:r>
              <a:rPr lang="sv-SE" sz="2000" b="1" dirty="0"/>
              <a:t>Inriktning</a:t>
            </a:r>
            <a:r>
              <a:rPr lang="sv-SE" sz="2000" dirty="0"/>
              <a:t> har att göra med frågan om vi gör </a:t>
            </a:r>
            <a:r>
              <a:rPr lang="sv-SE" sz="2000" b="1" dirty="0"/>
              <a:t>rätt saker. </a:t>
            </a:r>
          </a:p>
          <a:p>
            <a:pPr marL="0" indent="0">
              <a:buNone/>
            </a:pPr>
            <a:endParaRPr lang="sv-SE" sz="2000" b="1" dirty="0"/>
          </a:p>
          <a:p>
            <a:r>
              <a:rPr lang="sv-SE" sz="2000" b="1" dirty="0"/>
              <a:t>Samordning</a:t>
            </a:r>
            <a:r>
              <a:rPr lang="sv-SE" sz="2000" dirty="0"/>
              <a:t> har att göra med frågan om vi gör saker </a:t>
            </a:r>
            <a:r>
              <a:rPr lang="sv-SE" sz="2000" b="1" dirty="0"/>
              <a:t>på rätt sätt</a:t>
            </a:r>
            <a:r>
              <a:rPr lang="sv-SE" sz="2000" dirty="0"/>
              <a:t>.</a:t>
            </a:r>
          </a:p>
          <a:p>
            <a:pPr marL="0" indent="0">
              <a:buNone/>
            </a:pPr>
            <a:endParaRPr lang="sv-SE" sz="2000" dirty="0"/>
          </a:p>
          <a:p>
            <a:r>
              <a:rPr lang="sv-SE" sz="2000" dirty="0"/>
              <a:t>Vad som är </a:t>
            </a:r>
            <a:r>
              <a:rPr lang="sv-SE" sz="2000" b="1" dirty="0"/>
              <a:t>rätt </a:t>
            </a:r>
            <a:r>
              <a:rPr lang="sv-SE" sz="2000" dirty="0"/>
              <a:t>handlar om vad vi tror och bedömer skapar mest värde eller nytta i den givna situationen.</a:t>
            </a:r>
          </a:p>
          <a:p>
            <a:endParaRPr lang="sv-SE" sz="2000" dirty="0"/>
          </a:p>
        </p:txBody>
      </p:sp>
      <p:pic>
        <p:nvPicPr>
          <p:cNvPr id="6" name="Bildobjekt 5">
            <a:extLst>
              <a:ext uri="{FF2B5EF4-FFF2-40B4-BE49-F238E27FC236}">
                <a16:creationId xmlns:a16="http://schemas.microsoft.com/office/drawing/2014/main" id="{C1196D86-F0E4-479F-940B-BF0812C2DD4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1661" y="1724372"/>
            <a:ext cx="4816153" cy="4487313"/>
          </a:xfrm>
          <a:prstGeom prst="rect">
            <a:avLst/>
          </a:prstGeom>
          <a:noFill/>
          <a:ln>
            <a:noFill/>
          </a:ln>
        </p:spPr>
      </p:pic>
    </p:spTree>
    <p:extLst>
      <p:ext uri="{BB962C8B-B14F-4D97-AF65-F5344CB8AC3E}">
        <p14:creationId xmlns:p14="http://schemas.microsoft.com/office/powerpoint/2010/main" val="224179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98BB772B-082E-4816-8BD9-2E8BB5E9879E}"/>
              </a:ext>
            </a:extLst>
          </p:cNvPr>
          <p:cNvSpPr>
            <a:spLocks noGrp="1"/>
          </p:cNvSpPr>
          <p:nvPr>
            <p:ph type="title"/>
          </p:nvPr>
        </p:nvSpPr>
        <p:spPr>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Inriktning</a:t>
            </a:r>
          </a:p>
        </p:txBody>
      </p:sp>
      <p:sp>
        <p:nvSpPr>
          <p:cNvPr id="3" name="Platshållare för innehåll 2">
            <a:extLst>
              <a:ext uri="{FF2B5EF4-FFF2-40B4-BE49-F238E27FC236}">
                <a16:creationId xmlns:a16="http://schemas.microsoft.com/office/drawing/2014/main" id="{C42F5A31-7E7C-4AA9-A640-8AA3740142D7}"/>
              </a:ext>
            </a:extLst>
          </p:cNvPr>
          <p:cNvSpPr>
            <a:spLocks noGrp="1"/>
          </p:cNvSpPr>
          <p:nvPr>
            <p:ph idx="1"/>
          </p:nvPr>
        </p:nvSpPr>
        <p:spPr/>
        <p:txBody>
          <a:bodyPr/>
          <a:lstStyle/>
          <a:p>
            <a:pPr marL="0" indent="0">
              <a:buNone/>
            </a:pPr>
            <a:r>
              <a:rPr lang="sv-SE" sz="2000" dirty="0"/>
              <a:t>Vi skiljer på:</a:t>
            </a:r>
          </a:p>
          <a:p>
            <a:r>
              <a:rPr lang="sv-SE" sz="2000" b="1" dirty="0"/>
              <a:t>avsedd inriktning - </a:t>
            </a:r>
            <a:r>
              <a:rPr lang="sv-SE" sz="2000" dirty="0"/>
              <a:t>den inriktning som vi från början vill att det ska bli </a:t>
            </a:r>
          </a:p>
          <a:p>
            <a:r>
              <a:rPr lang="sv-SE" sz="2000" b="1" dirty="0"/>
              <a:t>uppnådd inriktning </a:t>
            </a:r>
            <a:r>
              <a:rPr lang="sv-SE" sz="2000" dirty="0"/>
              <a:t>- den inriktning som det faktiskt blir i praktiken.</a:t>
            </a:r>
          </a:p>
          <a:p>
            <a:pPr marL="0" indent="0">
              <a:buNone/>
            </a:pPr>
            <a:r>
              <a:rPr lang="sv-SE" sz="2000" dirty="0"/>
              <a:t>Innehåller</a:t>
            </a:r>
          </a:p>
          <a:p>
            <a:pPr marL="0" indent="0">
              <a:buNone/>
            </a:pPr>
            <a:endParaRPr lang="sv-SE" sz="2000" b="1" dirty="0"/>
          </a:p>
          <a:p>
            <a:pPr marL="0" indent="0">
              <a:buNone/>
            </a:pPr>
            <a:r>
              <a:rPr lang="sv-SE" sz="2000" b="1" dirty="0"/>
              <a:t>Avsedd inriktning </a:t>
            </a:r>
            <a:r>
              <a:rPr lang="sv-SE" sz="2000" dirty="0"/>
              <a:t>:</a:t>
            </a:r>
          </a:p>
          <a:p>
            <a:pPr marL="0" indent="0">
              <a:buNone/>
            </a:pPr>
            <a:r>
              <a:rPr lang="sv-SE" sz="2000" dirty="0"/>
              <a:t>en beskrivning av </a:t>
            </a:r>
            <a:r>
              <a:rPr lang="sv-SE" sz="2000" b="1" dirty="0"/>
              <a:t>målet</a:t>
            </a:r>
            <a:r>
              <a:rPr lang="sv-SE" sz="2000" dirty="0"/>
              <a:t> – alltså vad som ska uppnås i form av effekter (till exempel ett önskat sluttillstånd) </a:t>
            </a:r>
          </a:p>
          <a:p>
            <a:pPr marL="0" indent="0">
              <a:buNone/>
            </a:pPr>
            <a:r>
              <a:rPr lang="sv-SE" sz="2000" dirty="0"/>
              <a:t>en övergripande beskrivning av </a:t>
            </a:r>
            <a:r>
              <a:rPr lang="sv-SE" sz="2000" b="1" dirty="0"/>
              <a:t>vad som i stort behöver göras </a:t>
            </a:r>
            <a:r>
              <a:rPr lang="sv-SE" sz="2000" dirty="0"/>
              <a:t>för att vi ska nå de önskade effekterna (såsom en operationsidé eller avsikt)</a:t>
            </a:r>
          </a:p>
          <a:p>
            <a:pPr marL="0" indent="0">
              <a:buNone/>
            </a:pPr>
            <a:endParaRPr lang="sv-SE" sz="2000" b="1" dirty="0"/>
          </a:p>
          <a:p>
            <a:pPr marL="0" indent="0">
              <a:buNone/>
            </a:pPr>
            <a:r>
              <a:rPr lang="sv-SE" sz="2000" b="1" dirty="0"/>
              <a:t>Avsedd inriktning </a:t>
            </a:r>
            <a:r>
              <a:rPr lang="sv-SE" sz="2000" dirty="0"/>
              <a:t>kallas ibland för ”målbild”, ”mål och avsikt”, ”beslut i stort”, ”inriktningsbeslut” m.m.</a:t>
            </a:r>
          </a:p>
          <a:p>
            <a:endParaRPr lang="sv-SE" dirty="0"/>
          </a:p>
        </p:txBody>
      </p:sp>
    </p:spTree>
    <p:extLst>
      <p:ext uri="{BB962C8B-B14F-4D97-AF65-F5344CB8AC3E}">
        <p14:creationId xmlns:p14="http://schemas.microsoft.com/office/powerpoint/2010/main" val="183723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7094D8-8399-4E71-A479-8C851D47EFBC}"/>
              </a:ext>
            </a:extLst>
          </p:cNvPr>
          <p:cNvSpPr>
            <a:spLocks noGrp="1"/>
          </p:cNvSpPr>
          <p:nvPr>
            <p:ph type="title"/>
          </p:nvPr>
        </p:nvSpPr>
        <p:spPr/>
        <p:txBody>
          <a:bodyPr/>
          <a:lstStyle/>
          <a:p>
            <a:r>
              <a:rPr lang="sv-SE" dirty="0"/>
              <a:t>Samordning</a:t>
            </a:r>
          </a:p>
        </p:txBody>
      </p:sp>
      <p:sp>
        <p:nvSpPr>
          <p:cNvPr id="3" name="Platshållare för innehåll 2">
            <a:extLst>
              <a:ext uri="{FF2B5EF4-FFF2-40B4-BE49-F238E27FC236}">
                <a16:creationId xmlns:a16="http://schemas.microsoft.com/office/drawing/2014/main" id="{0509FF7E-A648-4CFF-BB1D-218ED18F5E11}"/>
              </a:ext>
            </a:extLst>
          </p:cNvPr>
          <p:cNvSpPr>
            <a:spLocks noGrp="1"/>
          </p:cNvSpPr>
          <p:nvPr>
            <p:ph idx="1"/>
          </p:nvPr>
        </p:nvSpPr>
        <p:spPr>
          <a:xfrm>
            <a:off x="1900051" y="2033460"/>
            <a:ext cx="8771807" cy="4351338"/>
          </a:xfrm>
        </p:spPr>
        <p:txBody>
          <a:bodyPr/>
          <a:lstStyle/>
          <a:p>
            <a:r>
              <a:rPr lang="sv-SE" sz="2000" dirty="0"/>
              <a:t>Samordning handlar om att </a:t>
            </a:r>
            <a:r>
              <a:rPr lang="sv-SE" sz="2000" b="1" dirty="0"/>
              <a:t>göra saker på rätt sätt </a:t>
            </a:r>
            <a:r>
              <a:rPr lang="sv-SE" sz="2000" dirty="0"/>
              <a:t>– att säkerställa att de resurser och aktiviteter som används är koordinerade och effektivt genomförda.</a:t>
            </a:r>
          </a:p>
          <a:p>
            <a:r>
              <a:rPr lang="sv-SE" sz="2000" dirty="0"/>
              <a:t>Det handlar om att rätt resurser gör rätt aktiviteter, på rätt plats och i rätt tid för att uppnå de önskade effekterna.</a:t>
            </a:r>
          </a:p>
          <a:p>
            <a:r>
              <a:rPr lang="sv-SE" sz="2000" dirty="0"/>
              <a:t>Precis som med inriktning kan vi tala om </a:t>
            </a:r>
            <a:r>
              <a:rPr lang="sv-SE" sz="2000" b="1" dirty="0"/>
              <a:t>avsedd </a:t>
            </a:r>
            <a:r>
              <a:rPr lang="sv-SE" sz="2000" dirty="0"/>
              <a:t>och </a:t>
            </a:r>
            <a:r>
              <a:rPr lang="sv-SE" sz="2000" b="1" dirty="0"/>
              <a:t>uppnådd samordning</a:t>
            </a:r>
            <a:r>
              <a:rPr lang="sv-SE" sz="2000" dirty="0"/>
              <a:t>.</a:t>
            </a:r>
          </a:p>
          <a:p>
            <a:pPr marL="0" indent="0">
              <a:buNone/>
            </a:pPr>
            <a:endParaRPr lang="sv-SE" sz="2800" dirty="0"/>
          </a:p>
          <a:p>
            <a:endParaRPr lang="sv-SE" dirty="0"/>
          </a:p>
        </p:txBody>
      </p:sp>
    </p:spTree>
    <p:extLst>
      <p:ext uri="{BB962C8B-B14F-4D97-AF65-F5344CB8AC3E}">
        <p14:creationId xmlns:p14="http://schemas.microsoft.com/office/powerpoint/2010/main" val="48566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8EE8B-AFE5-4FC5-BD22-0A3C966DFD66}"/>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6" name="Platshållare för innehåll 2">
            <a:extLst>
              <a:ext uri="{FF2B5EF4-FFF2-40B4-BE49-F238E27FC236}">
                <a16:creationId xmlns:a16="http://schemas.microsoft.com/office/drawing/2014/main" id="{1DF8581B-9548-4294-ABBD-A4433C03F2D1}"/>
              </a:ext>
            </a:extLst>
          </p:cNvPr>
          <p:cNvSpPr>
            <a:spLocks noGrp="1"/>
          </p:cNvSpPr>
          <p:nvPr/>
        </p:nvSpPr>
        <p:spPr>
          <a:xfrm>
            <a:off x="1414813" y="4635236"/>
            <a:ext cx="9362374" cy="2024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latin typeface="+mn-lt"/>
              </a:rPr>
              <a:t>Det finns ett antal saker som alltid måste göras för att medvetet åstadkomma inriktning och samordning. Vi kallar detta för </a:t>
            </a:r>
            <a:r>
              <a:rPr lang="sv-SE" sz="2000" b="1" dirty="0">
                <a:latin typeface="+mn-lt"/>
              </a:rPr>
              <a:t>generella aktiviteter</a:t>
            </a:r>
            <a:r>
              <a:rPr lang="sv-SE" sz="2000" dirty="0">
                <a:latin typeface="+mn-lt"/>
              </a:rPr>
              <a:t>.</a:t>
            </a:r>
          </a:p>
          <a:p>
            <a:r>
              <a:rPr lang="sv-SE" sz="2000" dirty="0">
                <a:latin typeface="+mn-lt"/>
              </a:rPr>
              <a:t>Dessa utgör en </a:t>
            </a:r>
            <a:r>
              <a:rPr lang="sv-SE" sz="2000" b="1" dirty="0">
                <a:latin typeface="+mn-lt"/>
              </a:rPr>
              <a:t>gemensam referenspunkt </a:t>
            </a:r>
            <a:r>
              <a:rPr lang="sv-SE" sz="2000" dirty="0">
                <a:latin typeface="+mn-lt"/>
              </a:rPr>
              <a:t>vid framtagandet av konkreta arbetssätt, rutiner och checklistor – oavsett sammanhang</a:t>
            </a:r>
          </a:p>
          <a:p>
            <a:r>
              <a:rPr lang="sv-SE" sz="2000" dirty="0">
                <a:latin typeface="+mn-lt"/>
              </a:rPr>
              <a:t>Aktiviteterna är inte bundna till någon särskild situation eller nivå. De måste alltid genomföras, </a:t>
            </a:r>
            <a:r>
              <a:rPr lang="sv-SE" sz="2000" b="1" dirty="0">
                <a:latin typeface="+mn-lt"/>
              </a:rPr>
              <a:t>men kan genomföras på olika sätt och på olika ställen</a:t>
            </a:r>
            <a:r>
              <a:rPr lang="sv-SE" sz="2000" dirty="0">
                <a:latin typeface="+mn-lt"/>
              </a:rPr>
              <a:t>.</a:t>
            </a:r>
          </a:p>
        </p:txBody>
      </p:sp>
      <p:pic>
        <p:nvPicPr>
          <p:cNvPr id="7" name="Bildobjekt 6">
            <a:extLst>
              <a:ext uri="{FF2B5EF4-FFF2-40B4-BE49-F238E27FC236}">
                <a16:creationId xmlns:a16="http://schemas.microsoft.com/office/drawing/2014/main" id="{2F13EF43-E446-4844-9BED-DD7D9C2A8D2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0052" y="2045969"/>
            <a:ext cx="6468444" cy="2167216"/>
          </a:xfrm>
          <a:prstGeom prst="rect">
            <a:avLst/>
          </a:prstGeom>
          <a:noFill/>
          <a:ln>
            <a:noFill/>
          </a:ln>
        </p:spPr>
      </p:pic>
    </p:spTree>
    <p:extLst>
      <p:ext uri="{BB962C8B-B14F-4D97-AF65-F5344CB8AC3E}">
        <p14:creationId xmlns:p14="http://schemas.microsoft.com/office/powerpoint/2010/main" val="234269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FFC80F-F8D6-4B2C-9503-BEFADF02664C}"/>
              </a:ext>
            </a:extLst>
          </p:cNvPr>
          <p:cNvSpPr>
            <a:spLocks noGrp="1"/>
          </p:cNvSpPr>
          <p:nvPr>
            <p:ph type="title"/>
          </p:nvPr>
        </p:nvSpPr>
        <p:spPr/>
        <p:txBody>
          <a:bodyPr/>
          <a:lstStyle/>
          <a:p>
            <a:r>
              <a:rPr lang="sv-SE" sz="3200" dirty="0"/>
              <a:t>Exempel på konkreta leveranser från de generella aktiviteterna</a:t>
            </a:r>
            <a:endParaRPr lang="sv-SE" dirty="0"/>
          </a:p>
        </p:txBody>
      </p:sp>
      <p:pic>
        <p:nvPicPr>
          <p:cNvPr id="4" name="Bildobjekt 3">
            <a:extLst>
              <a:ext uri="{FF2B5EF4-FFF2-40B4-BE49-F238E27FC236}">
                <a16:creationId xmlns:a16="http://schemas.microsoft.com/office/drawing/2014/main" id="{7FB037E9-7CD3-4360-A500-3116905545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0051" y="2344174"/>
            <a:ext cx="8783381" cy="3674661"/>
          </a:xfrm>
          <a:prstGeom prst="rect">
            <a:avLst/>
          </a:prstGeom>
          <a:noFill/>
          <a:ln>
            <a:noFill/>
          </a:ln>
        </p:spPr>
      </p:pic>
    </p:spTree>
    <p:extLst>
      <p:ext uri="{BB962C8B-B14F-4D97-AF65-F5344CB8AC3E}">
        <p14:creationId xmlns:p14="http://schemas.microsoft.com/office/powerpoint/2010/main" val="91346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169AF20-6B81-40AA-95D7-77FDA373B17B}"/>
              </a:ext>
            </a:extLst>
          </p:cNvPr>
          <p:cNvSpPr>
            <a:spLocks noGrp="1"/>
          </p:cNvSpPr>
          <p:nvPr>
            <p:ph type="title"/>
          </p:nvPr>
        </p:nvSpPr>
        <p:spPr/>
        <p:txBody>
          <a:bodyPr/>
          <a:lstStyle/>
          <a:p>
            <a:r>
              <a:rPr lang="sv-SE" dirty="0"/>
              <a:t>Ledning, samverkan och övrig styrning</a:t>
            </a:r>
          </a:p>
        </p:txBody>
      </p:sp>
      <p:sp>
        <p:nvSpPr>
          <p:cNvPr id="3" name="Platshållare för innehåll 2">
            <a:extLst>
              <a:ext uri="{FF2B5EF4-FFF2-40B4-BE49-F238E27FC236}">
                <a16:creationId xmlns:a16="http://schemas.microsoft.com/office/drawing/2014/main" id="{EEC6F575-5134-415E-9041-5C8FDBE788CA}"/>
              </a:ext>
            </a:extLst>
          </p:cNvPr>
          <p:cNvSpPr>
            <a:spLocks noGrp="1"/>
          </p:cNvSpPr>
          <p:nvPr>
            <p:ph idx="1"/>
          </p:nvPr>
        </p:nvSpPr>
        <p:spPr>
          <a:xfrm>
            <a:off x="1493134" y="1431577"/>
            <a:ext cx="10278319"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prstClr val="black"/>
                </a:solidFill>
                <a:effectLst/>
                <a:uLnTx/>
                <a:uFillTx/>
                <a:ea typeface="+mn-ea"/>
                <a:cs typeface="+mn-cs"/>
              </a:rPr>
              <a:t>Ledning: 	</a:t>
            </a:r>
            <a:r>
              <a:rPr kumimoji="0" lang="sv-SE" sz="2000" b="0" i="0" u="none" strike="noStrike" kern="1200" cap="none" spc="0" normalizeH="0" baseline="0" noProof="0" dirty="0">
                <a:ln>
                  <a:noFill/>
                </a:ln>
                <a:solidFill>
                  <a:prstClr val="black"/>
                </a:solidFill>
                <a:effectLst/>
                <a:uLnTx/>
                <a:uFillTx/>
                <a:ea typeface="+mn-ea"/>
                <a:cs typeface="+mn-cs"/>
              </a:rPr>
              <a:t>Ledning innebär att inriktning och samordning uppnås med 				utgångspunkt i en </a:t>
            </a:r>
            <a:r>
              <a:rPr kumimoji="0" lang="sv-SE" sz="2000" b="1" i="0" u="none" strike="noStrike" kern="1200" cap="none" spc="0" normalizeH="0" baseline="0" noProof="0" dirty="0">
                <a:ln>
                  <a:noFill/>
                </a:ln>
                <a:solidFill>
                  <a:prstClr val="black"/>
                </a:solidFill>
                <a:effectLst/>
                <a:uLnTx/>
                <a:uFillTx/>
                <a:ea typeface="+mn-ea"/>
                <a:cs typeface="+mn-cs"/>
              </a:rPr>
              <a:t>förutbestämd beslutshierarki </a:t>
            </a:r>
            <a:r>
              <a:rPr kumimoji="0" lang="sv-SE" sz="2000" b="0" i="0" u="none" strike="noStrike" kern="1200" cap="none" spc="0" normalizeH="0" baseline="0" noProof="0" dirty="0">
                <a:ln>
                  <a:noFill/>
                </a:ln>
                <a:solidFill>
                  <a:prstClr val="black"/>
                </a:solidFill>
                <a:effectLst/>
                <a:uLnTx/>
                <a:uFillTx/>
                <a:ea typeface="+mn-ea"/>
                <a:cs typeface="+mn-cs"/>
              </a:rPr>
              <a:t>där någon 				ges </a:t>
            </a:r>
            <a:r>
              <a:rPr kumimoji="0" lang="sv-SE" sz="2000" b="1" i="0" u="none" strike="noStrike" kern="1200" cap="none" spc="0" normalizeH="0" baseline="0" noProof="0" dirty="0">
                <a:ln>
                  <a:noFill/>
                </a:ln>
                <a:solidFill>
                  <a:prstClr val="black"/>
                </a:solidFill>
                <a:effectLst/>
                <a:uLnTx/>
                <a:uFillTx/>
                <a:ea typeface="+mn-ea"/>
                <a:cs typeface="+mn-cs"/>
              </a:rPr>
              <a:t>rätt att bestämma</a:t>
            </a:r>
            <a:r>
              <a:rPr kumimoji="0" lang="sv-SE" sz="2000" b="0" i="0" u="none" strike="noStrike" kern="1200" cap="none" spc="0" normalizeH="0" baseline="0" noProof="0" dirty="0">
                <a:ln>
                  <a:noFill/>
                </a:ln>
                <a:solidFill>
                  <a:prstClr val="black"/>
                </a:solidFill>
                <a:effectLst/>
                <a:uLnTx/>
                <a:uFillTx/>
                <a:ea typeface="+mn-ea"/>
                <a:cs typeface="+mn-cs"/>
              </a:rPr>
              <a:t>. Ledning förekommer inom en 					organisation, men kan också beröra flera organisationer om 				mandat föreligger.</a:t>
            </a:r>
            <a:endParaRPr kumimoji="0" lang="sv-SE" sz="20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0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prstClr val="black"/>
                </a:solidFill>
                <a:effectLst/>
                <a:uLnTx/>
                <a:uFillTx/>
                <a:ea typeface="+mn-ea"/>
                <a:cs typeface="+mn-cs"/>
              </a:rPr>
              <a:t>Samverkan: 	</a:t>
            </a:r>
            <a:r>
              <a:rPr kumimoji="0" lang="sv-SE" sz="2000" i="0" u="none" strike="noStrike" kern="1200" cap="none" spc="0" normalizeH="0" baseline="0" noProof="0" dirty="0">
                <a:ln>
                  <a:noFill/>
                </a:ln>
                <a:solidFill>
                  <a:prstClr val="black"/>
                </a:solidFill>
                <a:effectLst/>
                <a:uLnTx/>
                <a:uFillTx/>
                <a:ea typeface="+mn-ea"/>
                <a:cs typeface="+mn-cs"/>
              </a:rPr>
              <a:t>Innebär att i </a:t>
            </a:r>
            <a:r>
              <a:rPr kumimoji="0" lang="sv-SE" sz="2000" b="0" i="0" u="none" strike="noStrike" kern="1200" cap="none" spc="0" normalizeH="0" baseline="0" noProof="0" dirty="0">
                <a:ln>
                  <a:noFill/>
                </a:ln>
                <a:solidFill>
                  <a:prstClr val="black"/>
                </a:solidFill>
                <a:effectLst/>
                <a:uLnTx/>
                <a:uFillTx/>
                <a:ea typeface="+mn-ea"/>
                <a:cs typeface="+mn-cs"/>
              </a:rPr>
              <a:t>ett sammanhang, där </a:t>
            </a:r>
            <a:r>
              <a:rPr kumimoji="0" lang="sv-SE" sz="2000" b="1" i="0" u="none" strike="noStrike" kern="1200" cap="none" spc="0" normalizeH="0" baseline="0" noProof="0" dirty="0">
                <a:ln>
                  <a:noFill/>
                </a:ln>
                <a:solidFill>
                  <a:prstClr val="black"/>
                </a:solidFill>
                <a:effectLst/>
                <a:uLnTx/>
                <a:uFillTx/>
                <a:ea typeface="+mn-ea"/>
                <a:cs typeface="+mn-cs"/>
              </a:rPr>
              <a:t>ingen har mandat att bestämma 			</a:t>
            </a:r>
            <a:r>
              <a:rPr kumimoji="0" lang="sv-SE" sz="2000" b="0" i="0" u="none" strike="noStrike" kern="1200" cap="none" spc="0" normalizeH="0" baseline="0" noProof="0" dirty="0">
                <a:ln>
                  <a:noFill/>
                </a:ln>
                <a:solidFill>
                  <a:prstClr val="black"/>
                </a:solidFill>
                <a:effectLst/>
                <a:uLnTx/>
                <a:uFillTx/>
                <a:ea typeface="+mn-ea"/>
                <a:cs typeface="+mn-cs"/>
              </a:rPr>
              <a:t>över någon annan, åstadkomma inriktning och samordning genom 			</a:t>
            </a:r>
            <a:r>
              <a:rPr kumimoji="0" lang="sv-SE" sz="2000" b="1" i="0" u="none" strike="noStrike" kern="1200" cap="none" spc="0" normalizeH="0" baseline="0" noProof="0" dirty="0">
                <a:ln>
                  <a:noFill/>
                </a:ln>
                <a:solidFill>
                  <a:prstClr val="black"/>
                </a:solidFill>
                <a:effectLst/>
                <a:uLnTx/>
                <a:uFillTx/>
                <a:ea typeface="+mn-ea"/>
                <a:cs typeface="+mn-cs"/>
              </a:rPr>
              <a:t>informationsdelning och överenskommelser.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prstClr val="black"/>
                </a:solidFill>
                <a:effectLst/>
                <a:uLnTx/>
                <a:uFillTx/>
                <a:ea typeface="+mn-ea"/>
                <a:cs typeface="+mn-cs"/>
              </a:rPr>
              <a:t>Övrig styrning: </a:t>
            </a:r>
            <a:r>
              <a:rPr kumimoji="0" lang="sv-SE" sz="2000" b="0" i="0" u="none" strike="noStrike" kern="1200" cap="none" spc="0" normalizeH="0" baseline="0" noProof="0" dirty="0">
                <a:ln>
                  <a:noFill/>
                </a:ln>
                <a:solidFill>
                  <a:prstClr val="black"/>
                </a:solidFill>
                <a:effectLst/>
                <a:uLnTx/>
                <a:uFillTx/>
                <a:ea typeface="+mn-ea"/>
                <a:cs typeface="+mn-cs"/>
              </a:rPr>
              <a:t>Övrig styrning innebär att en eller flera aktörer – </a:t>
            </a:r>
            <a:r>
              <a:rPr kumimoji="0" lang="sv-SE" sz="2000" b="1" i="0" u="none" strike="noStrike" kern="1200" cap="none" spc="0" normalizeH="0" baseline="0" noProof="0" dirty="0">
                <a:ln>
                  <a:noFill/>
                </a:ln>
                <a:solidFill>
                  <a:prstClr val="black"/>
                </a:solidFill>
                <a:effectLst/>
                <a:uLnTx/>
                <a:uFillTx/>
                <a:ea typeface="+mn-ea"/>
                <a:cs typeface="+mn-cs"/>
              </a:rPr>
              <a:t>utifrån en 				framtagen inriktning och plan</a:t>
            </a:r>
            <a:r>
              <a:rPr kumimoji="0" lang="sv-SE" sz="2000" b="0" i="0" u="none" strike="noStrike" kern="1200" cap="none" spc="0" normalizeH="0" baseline="0" noProof="0" dirty="0">
                <a:ln>
                  <a:noFill/>
                </a:ln>
                <a:solidFill>
                  <a:prstClr val="black"/>
                </a:solidFill>
                <a:effectLst/>
                <a:uLnTx/>
                <a:uFillTx/>
                <a:ea typeface="+mn-ea"/>
                <a:cs typeface="+mn-cs"/>
              </a:rPr>
              <a:t> – </a:t>
            </a:r>
            <a:r>
              <a:rPr kumimoji="0" lang="sv-SE" sz="2000" b="1" i="0" u="none" strike="noStrike" kern="1200" cap="none" spc="0" normalizeH="0" baseline="0" noProof="0" dirty="0">
                <a:ln>
                  <a:noFill/>
                </a:ln>
                <a:solidFill>
                  <a:prstClr val="black"/>
                </a:solidFill>
                <a:effectLst/>
                <a:uLnTx/>
                <a:uFillTx/>
                <a:ea typeface="+mn-ea"/>
                <a:cs typeface="+mn-cs"/>
              </a:rPr>
              <a:t>påverkar andra </a:t>
            </a:r>
            <a:r>
              <a:rPr kumimoji="0" lang="sv-SE" sz="2000" b="0" i="0" u="none" strike="noStrike" kern="1200" cap="none" spc="0" normalizeH="0" baseline="0" noProof="0" dirty="0">
                <a:ln>
                  <a:noFill/>
                </a:ln>
                <a:solidFill>
                  <a:prstClr val="black"/>
                </a:solidFill>
                <a:effectLst/>
                <a:uLnTx/>
                <a:uFillTx/>
                <a:ea typeface="+mn-ea"/>
                <a:cs typeface="+mn-cs"/>
              </a:rPr>
              <a:t>organisationers 			ageranden genom exempelvis rekommendationer, uppmaningar 				och liknande. Denna typ av styrning ska inte ses som en del i 				samverkan. De som tar emot informationen har inte själva varit 				med i några gemensamma arbeten, utan är endast mottagare av 			dessa rekommendationer, uppmaningar och liknande.</a:t>
            </a:r>
          </a:p>
          <a:p>
            <a:pPr marL="0" indent="0">
              <a:buNone/>
            </a:pPr>
            <a:endParaRPr lang="sv-SE" dirty="0"/>
          </a:p>
        </p:txBody>
      </p:sp>
    </p:spTree>
    <p:extLst>
      <p:ext uri="{BB962C8B-B14F-4D97-AF65-F5344CB8AC3E}">
        <p14:creationId xmlns:p14="http://schemas.microsoft.com/office/powerpoint/2010/main" val="422330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C171ED-B4A7-4C55-90D3-41AB92A5DBBC}"/>
              </a:ext>
            </a:extLst>
          </p:cNvPr>
          <p:cNvSpPr>
            <a:spLocks noGrp="1"/>
          </p:cNvSpPr>
          <p:nvPr>
            <p:ph type="title"/>
          </p:nvPr>
        </p:nvSpPr>
        <p:spPr/>
        <p:txBody>
          <a:bodyPr/>
          <a:lstStyle/>
          <a:p>
            <a:r>
              <a:rPr lang="sv-SE" dirty="0"/>
              <a:t>Ett exempel på övrig styrning</a:t>
            </a:r>
          </a:p>
        </p:txBody>
      </p:sp>
      <p:sp>
        <p:nvSpPr>
          <p:cNvPr id="3" name="Platshållare för innehåll 2">
            <a:extLst>
              <a:ext uri="{FF2B5EF4-FFF2-40B4-BE49-F238E27FC236}">
                <a16:creationId xmlns:a16="http://schemas.microsoft.com/office/drawing/2014/main" id="{622C5CAB-59B9-4AB8-8DC4-2FF872E7B3A6}"/>
              </a:ext>
            </a:extLst>
          </p:cNvPr>
          <p:cNvSpPr>
            <a:spLocks noGrp="1"/>
          </p:cNvSpPr>
          <p:nvPr>
            <p:ph idx="1"/>
          </p:nvPr>
        </p:nvSpPr>
        <p:spPr/>
        <p:txBody>
          <a:bodyPr/>
          <a:lstStyle/>
          <a:p>
            <a:pPr marL="0" indent="0">
              <a:buNone/>
            </a:pPr>
            <a:endParaRPr lang="sv-SE" sz="2000" dirty="0"/>
          </a:p>
          <a:p>
            <a:pPr marL="0" indent="0">
              <a:buNone/>
            </a:pPr>
            <a:r>
              <a:rPr lang="sv-SE" sz="2000" dirty="0"/>
              <a:t>Aktör Y (utan geografiskt områdesansvar eller sektorsansvar) har bestämt sig för att agera så att övriga aktörer följer deras föreslagna inriktning. De har inte mandat att utöva ledning och de har inte heller tid för samverkan. De kommunicerar istället ut hur de tycker att övriga aktörer ska agera och hoppas att de ska följa detta.</a:t>
            </a:r>
          </a:p>
          <a:p>
            <a:pPr marL="0" indent="0">
              <a:buNone/>
            </a:pPr>
            <a:endParaRPr lang="sv-SE" dirty="0"/>
          </a:p>
        </p:txBody>
      </p:sp>
    </p:spTree>
    <p:extLst>
      <p:ext uri="{BB962C8B-B14F-4D97-AF65-F5344CB8AC3E}">
        <p14:creationId xmlns:p14="http://schemas.microsoft.com/office/powerpoint/2010/main" val="1798752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025C90-4335-4F75-AB6B-C52282631FB4}"/>
              </a:ext>
            </a:extLst>
          </p:cNvPr>
          <p:cNvSpPr>
            <a:spLocks noGrp="1"/>
          </p:cNvSpPr>
          <p:nvPr>
            <p:ph type="title"/>
          </p:nvPr>
        </p:nvSpPr>
        <p:spPr/>
        <p:txBody>
          <a:bodyPr/>
          <a:lstStyle/>
          <a:p>
            <a:r>
              <a:rPr lang="sv-SE" dirty="0"/>
              <a:t>Responssystemet – ett system av system</a:t>
            </a:r>
          </a:p>
        </p:txBody>
      </p:sp>
      <p:pic>
        <p:nvPicPr>
          <p:cNvPr id="5" name="Bildobjekt 4">
            <a:extLst>
              <a:ext uri="{FF2B5EF4-FFF2-40B4-BE49-F238E27FC236}">
                <a16:creationId xmlns:a16="http://schemas.microsoft.com/office/drawing/2014/main" id="{D53A4AFE-7491-435E-810F-569EBB12A634}"/>
              </a:ext>
            </a:extLst>
          </p:cNvPr>
          <p:cNvPicPr>
            <a:picLocks noChangeAspect="1"/>
          </p:cNvPicPr>
          <p:nvPr/>
        </p:nvPicPr>
        <p:blipFill>
          <a:blip r:embed="rId3"/>
          <a:stretch>
            <a:fillRect/>
          </a:stretch>
        </p:blipFill>
        <p:spPr>
          <a:xfrm>
            <a:off x="2328315" y="1573543"/>
            <a:ext cx="6792535" cy="4917295"/>
          </a:xfrm>
          <a:prstGeom prst="rect">
            <a:avLst/>
          </a:prstGeom>
        </p:spPr>
      </p:pic>
    </p:spTree>
    <p:extLst>
      <p:ext uri="{BB962C8B-B14F-4D97-AF65-F5344CB8AC3E}">
        <p14:creationId xmlns:p14="http://schemas.microsoft.com/office/powerpoint/2010/main" val="151714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45FE56-AEA7-4FAC-8AAE-D562041C48EF}"/>
              </a:ext>
            </a:extLst>
          </p:cNvPr>
          <p:cNvSpPr>
            <a:spLocks noGrp="1"/>
          </p:cNvSpPr>
          <p:nvPr>
            <p:ph type="title"/>
          </p:nvPr>
        </p:nvSpPr>
        <p:spPr/>
        <p:txBody>
          <a:bodyPr/>
          <a:lstStyle/>
          <a:p>
            <a:r>
              <a:rPr lang="sv-SE" dirty="0"/>
              <a:t>Ledningssystem och utförarsystem</a:t>
            </a:r>
          </a:p>
        </p:txBody>
      </p:sp>
      <p:sp>
        <p:nvSpPr>
          <p:cNvPr id="7" name="Platshållare för innehåll 2">
            <a:extLst>
              <a:ext uri="{FF2B5EF4-FFF2-40B4-BE49-F238E27FC236}">
                <a16:creationId xmlns:a16="http://schemas.microsoft.com/office/drawing/2014/main" id="{73906117-3D0D-4E95-8638-62A0A93F2A31}"/>
              </a:ext>
            </a:extLst>
          </p:cNvPr>
          <p:cNvSpPr>
            <a:spLocks noGrp="1"/>
          </p:cNvSpPr>
          <p:nvPr>
            <p:ph idx="1"/>
          </p:nvPr>
        </p:nvSpPr>
        <p:spPr>
          <a:xfrm>
            <a:off x="7334198" y="1998633"/>
            <a:ext cx="4374873" cy="1045405"/>
          </a:xfrm>
        </p:spPr>
        <p:txBody>
          <a:bodyPr/>
          <a:lstStyle/>
          <a:p>
            <a:pPr marL="0" indent="0">
              <a:buNone/>
            </a:pPr>
            <a:r>
              <a:rPr lang="sv-SE" sz="2000" dirty="0"/>
              <a:t>Ledningssystemet tar fram lämplig avsedd inriktning och plan som sedan verkställs av utförarsystemet för att ge önskad effekt</a:t>
            </a:r>
            <a:endParaRPr lang="sv-SE" sz="2000" b="1" dirty="0"/>
          </a:p>
          <a:p>
            <a:pPr marL="0" indent="0">
              <a:buNone/>
            </a:pPr>
            <a:endParaRPr lang="sv-SE" sz="2000" dirty="0"/>
          </a:p>
        </p:txBody>
      </p:sp>
      <p:pic>
        <p:nvPicPr>
          <p:cNvPr id="6" name="Bildobjekt 5">
            <a:extLst>
              <a:ext uri="{FF2B5EF4-FFF2-40B4-BE49-F238E27FC236}">
                <a16:creationId xmlns:a16="http://schemas.microsoft.com/office/drawing/2014/main" id="{27D4F459-4E1B-4149-A25E-48FFFB0C47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431" y="1875269"/>
            <a:ext cx="5117514" cy="4513655"/>
          </a:xfrm>
          <a:prstGeom prst="rect">
            <a:avLst/>
          </a:prstGeom>
          <a:noFill/>
          <a:ln>
            <a:noFill/>
          </a:ln>
        </p:spPr>
      </p:pic>
    </p:spTree>
    <p:extLst>
      <p:ext uri="{BB962C8B-B14F-4D97-AF65-F5344CB8AC3E}">
        <p14:creationId xmlns:p14="http://schemas.microsoft.com/office/powerpoint/2010/main" val="400600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C9F2759-FAB6-917B-EE6D-DE46088FD583}"/>
              </a:ext>
            </a:extLst>
          </p:cNvPr>
          <p:cNvSpPr>
            <a:spLocks noGrp="1"/>
          </p:cNvSpPr>
          <p:nvPr>
            <p:ph type="title"/>
          </p:nvPr>
        </p:nvSpPr>
        <p:spPr/>
        <p:txBody>
          <a:bodyPr/>
          <a:lstStyle/>
          <a:p>
            <a:r>
              <a:rPr lang="sv-SE" dirty="0"/>
              <a:t>Om presentationen</a:t>
            </a:r>
          </a:p>
        </p:txBody>
      </p:sp>
      <p:sp>
        <p:nvSpPr>
          <p:cNvPr id="5" name="Platshållare för innehåll 4">
            <a:extLst>
              <a:ext uri="{FF2B5EF4-FFF2-40B4-BE49-F238E27FC236}">
                <a16:creationId xmlns:a16="http://schemas.microsoft.com/office/drawing/2014/main" id="{964CA4D1-D603-74F0-E161-A40BD2440744}"/>
              </a:ext>
            </a:extLst>
          </p:cNvPr>
          <p:cNvSpPr>
            <a:spLocks noGrp="1"/>
          </p:cNvSpPr>
          <p:nvPr>
            <p:ph idx="1"/>
          </p:nvPr>
        </p:nvSpPr>
        <p:spPr>
          <a:xfrm>
            <a:off x="1900052" y="1431577"/>
            <a:ext cx="8575038" cy="4351338"/>
          </a:xfrm>
        </p:spPr>
        <p:txBody>
          <a:bodyPr/>
          <a:lstStyle/>
          <a:p>
            <a:r>
              <a:rPr lang="sv-SE" sz="2000" dirty="0"/>
              <a:t>Bildspelet är framtaget för att underlätta för dig som på ett översiktligt sätt vill beskriva Centrala koncept för andra, till exempel vid en utbildning. Vill du fördjupa presentationen rekommenderas det andra bildspelet Centrala koncept (Bildspel lång)</a:t>
            </a:r>
          </a:p>
          <a:p>
            <a:pPr marL="0" indent="0">
              <a:buNone/>
            </a:pPr>
            <a:endParaRPr lang="sv-SE" sz="2000" dirty="0"/>
          </a:p>
          <a:p>
            <a:r>
              <a:rPr lang="sv-SE" sz="2000" dirty="0"/>
              <a:t>I anteckningsfältet finns det stödtext till varje bild.</a:t>
            </a:r>
            <a:br>
              <a:rPr lang="sv-SE" sz="2000" dirty="0"/>
            </a:br>
            <a:endParaRPr lang="sv-SE" sz="2000" dirty="0"/>
          </a:p>
          <a:p>
            <a:r>
              <a:rPr lang="sv-SE" sz="2000" dirty="0">
                <a:solidFill>
                  <a:srgbClr val="000000"/>
                </a:solidFill>
                <a:effectLst/>
                <a:ea typeface="Garamond" panose="02020404030301010803" pitchFamily="18" charset="0"/>
                <a:cs typeface="Times New Roman" panose="02020603050405020304" pitchFamily="18" charset="0"/>
              </a:rPr>
              <a:t>Har du frågor om materialet? Hör av dig till </a:t>
            </a:r>
            <a:r>
              <a:rPr lang="sv-SE" sz="2000" b="1" u="sng" dirty="0">
                <a:solidFill>
                  <a:srgbClr val="0563C1"/>
                </a:solidFill>
                <a:ea typeface="Garamond" panose="02020404030301010803" pitchFamily="18" charset="0"/>
                <a:cs typeface="Times New Roman" panose="02020603050405020304" pitchFamily="18" charset="0"/>
              </a:rPr>
              <a:t>ledningsamverkan</a:t>
            </a:r>
            <a:r>
              <a:rPr lang="sv-SE" sz="2000" b="1" u="sng" dirty="0">
                <a:solidFill>
                  <a:srgbClr val="0563C1"/>
                </a:solidFill>
                <a:effectLst/>
                <a:ea typeface="Garamond" panose="02020404030301010803" pitchFamily="18" charset="0"/>
                <a:cs typeface="Times New Roman" panose="02020603050405020304" pitchFamily="18" charset="0"/>
                <a:hlinkClick r:id="rId3"/>
              </a:rPr>
              <a:t>@msb.se</a:t>
            </a:r>
            <a:r>
              <a:rPr lang="sv-SE" sz="2000" dirty="0">
                <a:solidFill>
                  <a:srgbClr val="000000"/>
                </a:solidFill>
                <a:effectLst/>
                <a:ea typeface="Garamond" panose="02020404030301010803" pitchFamily="18" charset="0"/>
                <a:cs typeface="Times New Roman" panose="02020603050405020304" pitchFamily="18" charset="0"/>
              </a:rPr>
              <a:t>. </a:t>
            </a:r>
            <a:endParaRPr lang="sv-SE" sz="2000" dirty="0">
              <a:solidFill>
                <a:srgbClr val="FF0000"/>
              </a:solidFill>
            </a:endParaRPr>
          </a:p>
          <a:p>
            <a:pPr marL="0" indent="0">
              <a:buNone/>
            </a:pPr>
            <a:endParaRPr lang="sv-SE" dirty="0"/>
          </a:p>
        </p:txBody>
      </p:sp>
    </p:spTree>
    <p:extLst>
      <p:ext uri="{BB962C8B-B14F-4D97-AF65-F5344CB8AC3E}">
        <p14:creationId xmlns:p14="http://schemas.microsoft.com/office/powerpoint/2010/main" val="1581035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3B35FE-ABCF-48A8-86F3-E9F569B61E44}"/>
              </a:ext>
            </a:extLst>
          </p:cNvPr>
          <p:cNvSpPr>
            <a:spLocks noGrp="1"/>
          </p:cNvSpPr>
          <p:nvPr>
            <p:ph type="title"/>
          </p:nvPr>
        </p:nvSpPr>
        <p:spPr/>
        <p:txBody>
          <a:bodyPr/>
          <a:lstStyle/>
          <a:p>
            <a:r>
              <a:rPr lang="sv-SE" dirty="0"/>
              <a:t>Samverkanssystem - formas utifrån hanteringsbehov vid samhällsstörningar</a:t>
            </a:r>
          </a:p>
        </p:txBody>
      </p:sp>
      <p:sp>
        <p:nvSpPr>
          <p:cNvPr id="4" name="Platshållare för innehåll 2">
            <a:extLst>
              <a:ext uri="{FF2B5EF4-FFF2-40B4-BE49-F238E27FC236}">
                <a16:creationId xmlns:a16="http://schemas.microsoft.com/office/drawing/2014/main" id="{B76E0815-5938-4DF1-AD24-7D936A3C9B0A}"/>
              </a:ext>
            </a:extLst>
          </p:cNvPr>
          <p:cNvSpPr>
            <a:spLocks noGrp="1"/>
          </p:cNvSpPr>
          <p:nvPr>
            <p:ph idx="1"/>
          </p:nvPr>
        </p:nvSpPr>
        <p:spPr>
          <a:xfrm>
            <a:off x="7056047" y="2060076"/>
            <a:ext cx="3864980" cy="4351338"/>
          </a:xfrm>
        </p:spPr>
        <p:txBody>
          <a:bodyPr/>
          <a:lstStyle/>
          <a:p>
            <a:pPr marL="0" indent="0">
              <a:buNone/>
            </a:pPr>
            <a:r>
              <a:rPr lang="sv-SE" sz="2000" dirty="0"/>
              <a:t>Samverkanssystemet består av resurser från de olika aktörerna och det har som syfte att skapa förståelse för situationen, träffa överenskommelser om avsedd inriktning och eventuellt genomföra en gemensam responsplanering.</a:t>
            </a:r>
            <a:endParaRPr lang="sv-SE" sz="2000" b="1" dirty="0"/>
          </a:p>
          <a:p>
            <a:pPr marL="0" indent="0">
              <a:buNone/>
            </a:pPr>
            <a:endParaRPr lang="sv-SE" sz="2000" b="1" dirty="0"/>
          </a:p>
          <a:p>
            <a:pPr marL="0" indent="0">
              <a:buNone/>
            </a:pPr>
            <a:endParaRPr lang="sv-SE" sz="2000" dirty="0"/>
          </a:p>
        </p:txBody>
      </p:sp>
      <p:pic>
        <p:nvPicPr>
          <p:cNvPr id="6" name="Bildobjekt 5">
            <a:extLst>
              <a:ext uri="{FF2B5EF4-FFF2-40B4-BE49-F238E27FC236}">
                <a16:creationId xmlns:a16="http://schemas.microsoft.com/office/drawing/2014/main" id="{CDCB5FD6-4894-4B15-9BA7-6B2AB26D493E}"/>
              </a:ext>
            </a:extLst>
          </p:cNvPr>
          <p:cNvPicPr>
            <a:picLocks noChangeAspect="1"/>
          </p:cNvPicPr>
          <p:nvPr/>
        </p:nvPicPr>
        <p:blipFill>
          <a:blip r:embed="rId3"/>
          <a:stretch>
            <a:fillRect/>
          </a:stretch>
        </p:blipFill>
        <p:spPr>
          <a:xfrm>
            <a:off x="2008256" y="1904002"/>
            <a:ext cx="4720971" cy="4663486"/>
          </a:xfrm>
          <a:prstGeom prst="rect">
            <a:avLst/>
          </a:prstGeom>
        </p:spPr>
      </p:pic>
    </p:spTree>
    <p:extLst>
      <p:ext uri="{BB962C8B-B14F-4D97-AF65-F5344CB8AC3E}">
        <p14:creationId xmlns:p14="http://schemas.microsoft.com/office/powerpoint/2010/main" val="3213311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44E6E91-8DA5-4EEC-AAA9-E6157D35C20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038" y="1930717"/>
            <a:ext cx="4544976" cy="4648213"/>
          </a:xfrm>
          <a:prstGeom prst="rect">
            <a:avLst/>
          </a:prstGeom>
          <a:noFill/>
          <a:ln>
            <a:noFill/>
          </a:ln>
        </p:spPr>
      </p:pic>
      <p:sp>
        <p:nvSpPr>
          <p:cNvPr id="2" name="Rubrik 1">
            <a:extLst>
              <a:ext uri="{FF2B5EF4-FFF2-40B4-BE49-F238E27FC236}">
                <a16:creationId xmlns:a16="http://schemas.microsoft.com/office/drawing/2014/main" id="{E43B35FE-ABCF-48A8-86F3-E9F569B61E44}"/>
              </a:ext>
            </a:extLst>
          </p:cNvPr>
          <p:cNvSpPr>
            <a:spLocks noGrp="1"/>
          </p:cNvSpPr>
          <p:nvPr>
            <p:ph type="title"/>
          </p:nvPr>
        </p:nvSpPr>
        <p:spPr/>
        <p:txBody>
          <a:bodyPr/>
          <a:lstStyle/>
          <a:p>
            <a:r>
              <a:rPr lang="sv-SE" dirty="0"/>
              <a:t>Aktörer med uppdrag att verka för aktörsgemensam inriktning och samordning</a:t>
            </a:r>
          </a:p>
        </p:txBody>
      </p:sp>
      <p:sp>
        <p:nvSpPr>
          <p:cNvPr id="4" name="Platshållare för innehåll 2">
            <a:extLst>
              <a:ext uri="{FF2B5EF4-FFF2-40B4-BE49-F238E27FC236}">
                <a16:creationId xmlns:a16="http://schemas.microsoft.com/office/drawing/2014/main" id="{9410D76B-0CCD-465B-8A29-48D02F3894F3}"/>
              </a:ext>
            </a:extLst>
          </p:cNvPr>
          <p:cNvSpPr>
            <a:spLocks noGrp="1"/>
          </p:cNvSpPr>
          <p:nvPr>
            <p:ph idx="1"/>
          </p:nvPr>
        </p:nvSpPr>
        <p:spPr>
          <a:xfrm>
            <a:off x="6954301" y="3205538"/>
            <a:ext cx="4664962" cy="1648530"/>
          </a:xfrm>
        </p:spPr>
        <p:txBody>
          <a:bodyPr/>
          <a:lstStyle/>
          <a:p>
            <a:pPr marL="0" indent="0">
              <a:buNone/>
            </a:pPr>
            <a:r>
              <a:rPr lang="sv-SE" sz="2000" dirty="0"/>
              <a:t>Vissa aktörer har i sitt uppdrag att verka för aktörsgemensam inriktning och samordning</a:t>
            </a:r>
          </a:p>
        </p:txBody>
      </p:sp>
      <p:cxnSp>
        <p:nvCxnSpPr>
          <p:cNvPr id="6" name="Rak pilkoppling 5">
            <a:extLst>
              <a:ext uri="{FF2B5EF4-FFF2-40B4-BE49-F238E27FC236}">
                <a16:creationId xmlns:a16="http://schemas.microsoft.com/office/drawing/2014/main" id="{6352FA0E-872E-4053-B243-890D5BA3CAF9}"/>
              </a:ext>
            </a:extLst>
          </p:cNvPr>
          <p:cNvCxnSpPr>
            <a:cxnSpLocks/>
          </p:cNvCxnSpPr>
          <p:nvPr/>
        </p:nvCxnSpPr>
        <p:spPr>
          <a:xfrm flipH="1" flipV="1">
            <a:off x="6299551" y="2815023"/>
            <a:ext cx="654750" cy="541926"/>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333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121B36-B43B-4AAD-8178-535EEB4489B3}"/>
              </a:ext>
            </a:extLst>
          </p:cNvPr>
          <p:cNvSpPr>
            <a:spLocks noGrp="1"/>
          </p:cNvSpPr>
          <p:nvPr>
            <p:ph type="title"/>
          </p:nvPr>
        </p:nvSpPr>
        <p:spPr/>
        <p:txBody>
          <a:bodyPr/>
          <a:lstStyle/>
          <a:p>
            <a:r>
              <a:rPr lang="sv-SE" dirty="0"/>
              <a:t>Samverkanssystem behöver utformas varje gång något inträffar – och anpassas efterhand</a:t>
            </a:r>
          </a:p>
        </p:txBody>
      </p:sp>
      <p:sp>
        <p:nvSpPr>
          <p:cNvPr id="4" name="Platshållare för innehåll 2">
            <a:extLst>
              <a:ext uri="{FF2B5EF4-FFF2-40B4-BE49-F238E27FC236}">
                <a16:creationId xmlns:a16="http://schemas.microsoft.com/office/drawing/2014/main" id="{5E4E02DD-ED27-44E3-8672-272BF2501D1D}"/>
              </a:ext>
            </a:extLst>
          </p:cNvPr>
          <p:cNvSpPr>
            <a:spLocks noGrp="1"/>
          </p:cNvSpPr>
          <p:nvPr>
            <p:ph idx="1"/>
          </p:nvPr>
        </p:nvSpPr>
        <p:spPr>
          <a:xfrm>
            <a:off x="1900052" y="1979271"/>
            <a:ext cx="9453749" cy="4498633"/>
          </a:xfrm>
        </p:spPr>
        <p:txBody>
          <a:bodyPr/>
          <a:lstStyle/>
          <a:p>
            <a:pPr marL="0" indent="0">
              <a:buNone/>
            </a:pPr>
            <a:endParaRPr lang="sv-SE" sz="2000" b="1" dirty="0"/>
          </a:p>
          <a:p>
            <a:r>
              <a:rPr lang="sv-SE" sz="2000" dirty="0"/>
              <a:t>Ett samverkanssystem kan vara alltifrån tillfälligt till permanent</a:t>
            </a:r>
          </a:p>
          <a:p>
            <a:r>
              <a:rPr lang="sv-SE" sz="2000" dirty="0"/>
              <a:t>Samverkanssystem är inte alltid skapade i förväg</a:t>
            </a:r>
          </a:p>
          <a:p>
            <a:r>
              <a:rPr lang="sv-SE" sz="2000" dirty="0"/>
              <a:t>Samverkanssystem behöver </a:t>
            </a:r>
            <a:r>
              <a:rPr lang="sv-SE" sz="2000" dirty="0">
                <a:effectLst/>
                <a:ea typeface="Times New Roman" panose="02020603050405020304" pitchFamily="18" charset="0"/>
              </a:rPr>
              <a:t>utformas med utgångspunkt i det aktuella samverkansbehovet som uppstår till följd av en situation. </a:t>
            </a:r>
          </a:p>
          <a:p>
            <a:r>
              <a:rPr lang="sv-SE" sz="2000" dirty="0"/>
              <a:t>Det kan uppstå olika behov i olika tidsskeden, ett samverkanssystem behöver därför </a:t>
            </a:r>
            <a:r>
              <a:rPr lang="sv-SE" sz="2000" dirty="0">
                <a:effectLst/>
                <a:ea typeface="Times New Roman" panose="02020603050405020304" pitchFamily="18" charset="0"/>
              </a:rPr>
              <a:t>anpassas allteftersom.  </a:t>
            </a:r>
          </a:p>
          <a:p>
            <a:r>
              <a:rPr lang="sv-SE" sz="2000" dirty="0"/>
              <a:t>Ofta behövs flera olika grupperingar och utbyten mellan samma aktörer</a:t>
            </a:r>
          </a:p>
          <a:p>
            <a:r>
              <a:rPr lang="sv-SE" sz="2000" dirty="0"/>
              <a:t>I praktiken blir samverkanssystem därför ofta ett nätverk av olika formella och informella kontaktpunkter och samarbeten</a:t>
            </a:r>
          </a:p>
          <a:p>
            <a:pPr marL="0" indent="0">
              <a:buNone/>
            </a:pPr>
            <a:endParaRPr lang="sv-SE" sz="2000" dirty="0"/>
          </a:p>
        </p:txBody>
      </p:sp>
    </p:spTree>
    <p:extLst>
      <p:ext uri="{BB962C8B-B14F-4D97-AF65-F5344CB8AC3E}">
        <p14:creationId xmlns:p14="http://schemas.microsoft.com/office/powerpoint/2010/main" val="371602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000888-1ED6-431A-B2E9-439DB942F63E}"/>
              </a:ext>
            </a:extLst>
          </p:cNvPr>
          <p:cNvSpPr>
            <a:spLocks noGrp="1"/>
          </p:cNvSpPr>
          <p:nvPr>
            <p:ph type="title"/>
          </p:nvPr>
        </p:nvSpPr>
        <p:spPr/>
        <p:txBody>
          <a:bodyPr/>
          <a:lstStyle/>
          <a:p>
            <a:r>
              <a:rPr lang="sv-SE" dirty="0"/>
              <a:t>Olika former av planering</a:t>
            </a:r>
          </a:p>
        </p:txBody>
      </p:sp>
      <p:sp>
        <p:nvSpPr>
          <p:cNvPr id="4" name="Platshållare för innehåll 2">
            <a:extLst>
              <a:ext uri="{FF2B5EF4-FFF2-40B4-BE49-F238E27FC236}">
                <a16:creationId xmlns:a16="http://schemas.microsoft.com/office/drawing/2014/main" id="{DCA3C5D7-47B4-428C-A5FD-3680F6D107A5}"/>
              </a:ext>
            </a:extLst>
          </p:cNvPr>
          <p:cNvSpPr>
            <a:spLocks noGrp="1"/>
          </p:cNvSpPr>
          <p:nvPr>
            <p:ph idx="1"/>
          </p:nvPr>
        </p:nvSpPr>
        <p:spPr/>
        <p:txBody>
          <a:bodyPr/>
          <a:lstStyle/>
          <a:p>
            <a:pPr marL="0" indent="0">
              <a:buNone/>
            </a:pPr>
            <a:r>
              <a:rPr lang="sv-SE" sz="2000" b="1" dirty="0"/>
              <a:t>Det finns fyra typer av planering</a:t>
            </a:r>
          </a:p>
          <a:p>
            <a:pPr marL="0" indent="0">
              <a:buNone/>
            </a:pPr>
            <a:endParaRPr lang="sv-SE" sz="2000" b="1" dirty="0"/>
          </a:p>
          <a:p>
            <a:pPr marL="0" indent="0">
              <a:buNone/>
            </a:pPr>
            <a:endParaRPr lang="sv-SE" sz="2000" dirty="0"/>
          </a:p>
        </p:txBody>
      </p:sp>
      <p:pic>
        <p:nvPicPr>
          <p:cNvPr id="5" name="Bildobjekt 4">
            <a:extLst>
              <a:ext uri="{FF2B5EF4-FFF2-40B4-BE49-F238E27FC236}">
                <a16:creationId xmlns:a16="http://schemas.microsoft.com/office/drawing/2014/main" id="{910D5FED-8E39-44F1-9838-4B32C772DA26}"/>
              </a:ext>
            </a:extLst>
          </p:cNvPr>
          <p:cNvPicPr>
            <a:picLocks noChangeAspect="1"/>
          </p:cNvPicPr>
          <p:nvPr/>
        </p:nvPicPr>
        <p:blipFill>
          <a:blip r:embed="rId3"/>
          <a:stretch>
            <a:fillRect/>
          </a:stretch>
        </p:blipFill>
        <p:spPr>
          <a:xfrm>
            <a:off x="1900052" y="2020263"/>
            <a:ext cx="7796398" cy="4815766"/>
          </a:xfrm>
          <a:prstGeom prst="rect">
            <a:avLst/>
          </a:prstGeom>
        </p:spPr>
      </p:pic>
    </p:spTree>
    <p:extLst>
      <p:ext uri="{BB962C8B-B14F-4D97-AF65-F5344CB8AC3E}">
        <p14:creationId xmlns:p14="http://schemas.microsoft.com/office/powerpoint/2010/main" val="865757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25A0FD-2E66-40E1-A35F-DC6644685B60}"/>
              </a:ext>
            </a:extLst>
          </p:cNvPr>
          <p:cNvSpPr>
            <a:spLocks noGrp="1"/>
          </p:cNvSpPr>
          <p:nvPr>
            <p:ph type="title"/>
          </p:nvPr>
        </p:nvSpPr>
        <p:spPr/>
        <p:txBody>
          <a:bodyPr/>
          <a:lstStyle/>
          <a:p>
            <a:r>
              <a:rPr lang="sv-SE" dirty="0"/>
              <a:t>Vill du veta mer?</a:t>
            </a:r>
          </a:p>
        </p:txBody>
      </p:sp>
      <p:sp>
        <p:nvSpPr>
          <p:cNvPr id="3" name="Platshållare för innehåll 2">
            <a:extLst>
              <a:ext uri="{FF2B5EF4-FFF2-40B4-BE49-F238E27FC236}">
                <a16:creationId xmlns:a16="http://schemas.microsoft.com/office/drawing/2014/main" id="{15BAB0AC-968E-473C-8374-67344E12E6BD}"/>
              </a:ext>
            </a:extLst>
          </p:cNvPr>
          <p:cNvSpPr>
            <a:spLocks noGrp="1"/>
          </p:cNvSpPr>
          <p:nvPr>
            <p:ph idx="1"/>
          </p:nvPr>
        </p:nvSpPr>
        <p:spPr/>
        <p:txBody>
          <a:bodyPr/>
          <a:lstStyle/>
          <a:p>
            <a:pPr marL="0" indent="0">
              <a:buNone/>
            </a:pPr>
            <a:r>
              <a:rPr lang="sv-SE" sz="2000" b="0" dirty="0"/>
              <a:t>Läs mer på</a:t>
            </a:r>
            <a:br>
              <a:rPr lang="sv-SE" sz="2000" b="0" dirty="0"/>
            </a:br>
            <a:r>
              <a:rPr lang="sv-SE" sz="2000" b="0" dirty="0">
                <a:hlinkClick r:id="rId3"/>
              </a:rPr>
              <a:t>msb.se/</a:t>
            </a:r>
            <a:r>
              <a:rPr lang="sv-SE" sz="2000" b="0" dirty="0" err="1">
                <a:hlinkClick r:id="rId3"/>
              </a:rPr>
              <a:t>ledningsamverkan</a:t>
            </a:r>
            <a:r>
              <a:rPr lang="sv-SE" sz="2000" b="0" dirty="0"/>
              <a:t> under nivån Konceptuell grund i  ”Gemensamma grunder – Ramverk för ledning och samverkan”.</a:t>
            </a:r>
            <a:br>
              <a:rPr lang="sv-SE" sz="2000" b="0" dirty="0"/>
            </a:br>
            <a:endParaRPr lang="sv-SE" sz="2000" dirty="0"/>
          </a:p>
        </p:txBody>
      </p:sp>
      <p:pic>
        <p:nvPicPr>
          <p:cNvPr id="5" name="Bildobjekt 4">
            <a:extLst>
              <a:ext uri="{FF2B5EF4-FFF2-40B4-BE49-F238E27FC236}">
                <a16:creationId xmlns:a16="http://schemas.microsoft.com/office/drawing/2014/main" id="{A8CCB3BD-249D-4BD3-AECF-F27C99953743}"/>
              </a:ext>
            </a:extLst>
          </p:cNvPr>
          <p:cNvPicPr>
            <a:picLocks noChangeAspect="1"/>
          </p:cNvPicPr>
          <p:nvPr/>
        </p:nvPicPr>
        <p:blipFill>
          <a:blip r:embed="rId4"/>
          <a:stretch>
            <a:fillRect/>
          </a:stretch>
        </p:blipFill>
        <p:spPr>
          <a:xfrm rot="881260">
            <a:off x="3006586" y="2897545"/>
            <a:ext cx="2187675" cy="3051941"/>
          </a:xfrm>
          <a:prstGeom prst="rect">
            <a:avLst/>
          </a:prstGeom>
        </p:spPr>
      </p:pic>
      <p:pic>
        <p:nvPicPr>
          <p:cNvPr id="11" name="Bildobjekt 10">
            <a:extLst>
              <a:ext uri="{FF2B5EF4-FFF2-40B4-BE49-F238E27FC236}">
                <a16:creationId xmlns:a16="http://schemas.microsoft.com/office/drawing/2014/main" id="{DC4B4B3B-50FB-4563-B598-6470A1D98BD8}"/>
              </a:ext>
            </a:extLst>
          </p:cNvPr>
          <p:cNvPicPr>
            <a:picLocks noChangeAspect="1"/>
          </p:cNvPicPr>
          <p:nvPr/>
        </p:nvPicPr>
        <p:blipFill>
          <a:blip r:embed="rId5"/>
          <a:stretch>
            <a:fillRect/>
          </a:stretch>
        </p:blipFill>
        <p:spPr>
          <a:xfrm rot="914699">
            <a:off x="5622249" y="2928536"/>
            <a:ext cx="2421969" cy="3407596"/>
          </a:xfrm>
          <a:prstGeom prst="rect">
            <a:avLst/>
          </a:prstGeom>
        </p:spPr>
      </p:pic>
    </p:spTree>
    <p:extLst>
      <p:ext uri="{BB962C8B-B14F-4D97-AF65-F5344CB8AC3E}">
        <p14:creationId xmlns:p14="http://schemas.microsoft.com/office/powerpoint/2010/main" val="156809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81D1AA-8E00-B3BA-32EA-43E5521BF0A9}"/>
              </a:ext>
            </a:extLst>
          </p:cNvPr>
          <p:cNvSpPr>
            <a:spLocks noGrp="1"/>
          </p:cNvSpPr>
          <p:nvPr>
            <p:ph type="title"/>
          </p:nvPr>
        </p:nvSpPr>
        <p:spPr/>
        <p:txBody>
          <a:bodyPr/>
          <a:lstStyle/>
          <a:p>
            <a:r>
              <a:rPr lang="sv-SE" dirty="0"/>
              <a:t>Vad är centrala koncept?</a:t>
            </a:r>
          </a:p>
        </p:txBody>
      </p:sp>
      <p:sp>
        <p:nvSpPr>
          <p:cNvPr id="3" name="Platshållare för innehåll 2">
            <a:extLst>
              <a:ext uri="{FF2B5EF4-FFF2-40B4-BE49-F238E27FC236}">
                <a16:creationId xmlns:a16="http://schemas.microsoft.com/office/drawing/2014/main" id="{240C62E6-1C3F-5E01-A322-D1AD058A77CC}"/>
              </a:ext>
            </a:extLst>
          </p:cNvPr>
          <p:cNvSpPr>
            <a:spLocks noGrp="1"/>
          </p:cNvSpPr>
          <p:nvPr>
            <p:ph idx="1"/>
          </p:nvPr>
        </p:nvSpPr>
        <p:spPr>
          <a:xfrm>
            <a:off x="1900052" y="1431577"/>
            <a:ext cx="8713934" cy="4351338"/>
          </a:xfrm>
        </p:spPr>
        <p:txBody>
          <a:bodyPr/>
          <a:lstStyle/>
          <a:p>
            <a:r>
              <a:rPr lang="sv-SE" sz="2000" dirty="0"/>
              <a:t>Centrala koncept är en sammanställning av </a:t>
            </a:r>
            <a:r>
              <a:rPr lang="sv-SE" sz="2000" b="1" dirty="0"/>
              <a:t>nyckelbegrepp</a:t>
            </a:r>
            <a:r>
              <a:rPr lang="sv-SE" sz="2000" dirty="0"/>
              <a:t> och definitioner inom området samverkan och ledning.</a:t>
            </a:r>
          </a:p>
          <a:p>
            <a:r>
              <a:rPr lang="sv-SE" sz="2000" dirty="0"/>
              <a:t>Dessa begrepp är en del av ramverket Gemensamma grunder som används för att förbättra aktörsgemensamt arbete under samhällsstörningar.</a:t>
            </a:r>
          </a:p>
          <a:p>
            <a:r>
              <a:rPr lang="sv-SE" sz="2000" dirty="0"/>
              <a:t>Exempel på viktiga begrepp: </a:t>
            </a:r>
            <a:r>
              <a:rPr lang="sv-SE" sz="2000" i="1" dirty="0"/>
              <a:t>Inriktning</a:t>
            </a:r>
            <a:r>
              <a:rPr lang="sv-SE" sz="2000" dirty="0"/>
              <a:t>, </a:t>
            </a:r>
            <a:r>
              <a:rPr lang="sv-SE" sz="2000" i="1" dirty="0"/>
              <a:t>samordning</a:t>
            </a:r>
            <a:r>
              <a:rPr lang="sv-SE" sz="2000" dirty="0"/>
              <a:t>, </a:t>
            </a:r>
            <a:r>
              <a:rPr lang="sv-SE" sz="2000" i="1" dirty="0"/>
              <a:t>ledning</a:t>
            </a:r>
            <a:r>
              <a:rPr lang="sv-SE" sz="2000" dirty="0"/>
              <a:t>, samverkan, </a:t>
            </a:r>
            <a:r>
              <a:rPr lang="sv-SE" sz="2000" i="1" dirty="0"/>
              <a:t>övrig styrning</a:t>
            </a:r>
            <a:r>
              <a:rPr lang="sv-SE" sz="2000" dirty="0"/>
              <a:t>, </a:t>
            </a:r>
            <a:r>
              <a:rPr lang="sv-SE" sz="2000" i="1" dirty="0"/>
              <a:t>planering</a:t>
            </a:r>
            <a:r>
              <a:rPr lang="sv-SE" sz="2000" dirty="0"/>
              <a:t>.</a:t>
            </a:r>
          </a:p>
          <a:p>
            <a:r>
              <a:rPr lang="sv-SE" sz="2000" dirty="0"/>
              <a:t>Centrala koncept syftar till att skapa en gemensam grund för </a:t>
            </a:r>
            <a:r>
              <a:rPr lang="sv-SE" sz="2000" b="1" dirty="0"/>
              <a:t>hantering</a:t>
            </a:r>
            <a:r>
              <a:rPr lang="sv-SE" sz="2000" dirty="0"/>
              <a:t>, </a:t>
            </a:r>
            <a:r>
              <a:rPr lang="sv-SE" sz="2000" b="1" dirty="0"/>
              <a:t>förståelse</a:t>
            </a:r>
            <a:r>
              <a:rPr lang="sv-SE" sz="2000" dirty="0"/>
              <a:t> och </a:t>
            </a:r>
            <a:r>
              <a:rPr lang="sv-SE" sz="2000" b="1" dirty="0"/>
              <a:t>utveckling</a:t>
            </a:r>
            <a:r>
              <a:rPr lang="sv-SE" sz="2000" dirty="0"/>
              <a:t> inom samverkan och ledning.</a:t>
            </a:r>
          </a:p>
          <a:p>
            <a:r>
              <a:rPr lang="sv-SE" sz="2000" dirty="0"/>
              <a:t>Centrala koncept är </a:t>
            </a:r>
            <a:r>
              <a:rPr lang="sv-SE" sz="2000" b="1" dirty="0"/>
              <a:t>inte en praktisk handbok </a:t>
            </a:r>
            <a:r>
              <a:rPr lang="sv-SE" sz="2000" dirty="0"/>
              <a:t>utan snarare en övergripande beskrivning av tankemässiga och språkliga ramar.</a:t>
            </a:r>
          </a:p>
          <a:p>
            <a:endParaRPr lang="sv-SE" dirty="0"/>
          </a:p>
        </p:txBody>
      </p:sp>
    </p:spTree>
    <p:extLst>
      <p:ext uri="{BB962C8B-B14F-4D97-AF65-F5344CB8AC3E}">
        <p14:creationId xmlns:p14="http://schemas.microsoft.com/office/powerpoint/2010/main" val="356687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AE5E4-14B3-7A30-35A9-DE222697662B}"/>
              </a:ext>
            </a:extLst>
          </p:cNvPr>
          <p:cNvSpPr>
            <a:spLocks noGrp="1"/>
          </p:cNvSpPr>
          <p:nvPr>
            <p:ph type="title"/>
          </p:nvPr>
        </p:nvSpPr>
        <p:spPr/>
        <p:txBody>
          <a:bodyPr/>
          <a:lstStyle/>
          <a:p>
            <a:r>
              <a:rPr lang="sv-SE" dirty="0"/>
              <a:t>Vem behöver förstå och tillämpa Centrala koncept?</a:t>
            </a:r>
          </a:p>
        </p:txBody>
      </p:sp>
      <p:sp>
        <p:nvSpPr>
          <p:cNvPr id="3" name="Platshållare för innehåll 2">
            <a:extLst>
              <a:ext uri="{FF2B5EF4-FFF2-40B4-BE49-F238E27FC236}">
                <a16:creationId xmlns:a16="http://schemas.microsoft.com/office/drawing/2014/main" id="{CB443308-06B6-F6D0-4768-C93B644FEF8D}"/>
              </a:ext>
            </a:extLst>
          </p:cNvPr>
          <p:cNvSpPr>
            <a:spLocks noGrp="1"/>
          </p:cNvSpPr>
          <p:nvPr>
            <p:ph idx="1"/>
          </p:nvPr>
        </p:nvSpPr>
        <p:spPr>
          <a:xfrm>
            <a:off x="1900051" y="2392276"/>
            <a:ext cx="9453749" cy="4351338"/>
          </a:xfrm>
        </p:spPr>
        <p:txBody>
          <a:bodyPr/>
          <a:lstStyle/>
          <a:p>
            <a:pPr marL="0" indent="0">
              <a:buNone/>
            </a:pPr>
            <a:r>
              <a:rPr lang="sv-SE" sz="2000" dirty="0"/>
              <a:t>Personer som behöver djup kunskap inom området, det kan vara:</a:t>
            </a:r>
          </a:p>
          <a:p>
            <a:pPr marL="0" indent="0">
              <a:buNone/>
            </a:pPr>
            <a:endParaRPr lang="sv-SE" sz="2000" dirty="0"/>
          </a:p>
          <a:p>
            <a:r>
              <a:rPr lang="sv-SE" sz="2000" dirty="0"/>
              <a:t>Personer som hanterar samhällsstörningar – både beslutsfattare och praktiker</a:t>
            </a:r>
          </a:p>
          <a:p>
            <a:r>
              <a:rPr lang="sv-SE" sz="2000" dirty="0"/>
              <a:t>Personer som jobbar med utveckling inom området</a:t>
            </a:r>
          </a:p>
          <a:p>
            <a:r>
              <a:rPr lang="sv-SE" sz="2000" dirty="0"/>
              <a:t>Personer som jobbar med utbildning inom området</a:t>
            </a:r>
          </a:p>
          <a:p>
            <a:pPr marL="0" indent="0">
              <a:buNone/>
            </a:pPr>
            <a:endParaRPr lang="sv-SE" dirty="0"/>
          </a:p>
        </p:txBody>
      </p:sp>
    </p:spTree>
    <p:extLst>
      <p:ext uri="{BB962C8B-B14F-4D97-AF65-F5344CB8AC3E}">
        <p14:creationId xmlns:p14="http://schemas.microsoft.com/office/powerpoint/2010/main" val="66412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6FA5D0-BB5B-2958-31D0-FEE37621A695}"/>
              </a:ext>
            </a:extLst>
          </p:cNvPr>
          <p:cNvSpPr>
            <a:spLocks noGrp="1"/>
          </p:cNvSpPr>
          <p:nvPr>
            <p:ph type="title"/>
          </p:nvPr>
        </p:nvSpPr>
        <p:spPr/>
        <p:txBody>
          <a:bodyPr/>
          <a:lstStyle/>
          <a:p>
            <a:r>
              <a:rPr lang="sv-SE" dirty="0"/>
              <a:t>Varför är Centrala koncept abstrakt?</a:t>
            </a:r>
          </a:p>
        </p:txBody>
      </p:sp>
      <p:sp>
        <p:nvSpPr>
          <p:cNvPr id="3" name="Platshållare för innehåll 2">
            <a:extLst>
              <a:ext uri="{FF2B5EF4-FFF2-40B4-BE49-F238E27FC236}">
                <a16:creationId xmlns:a16="http://schemas.microsoft.com/office/drawing/2014/main" id="{097E5FE0-53F5-2B82-825C-41C69DD1D039}"/>
              </a:ext>
            </a:extLst>
          </p:cNvPr>
          <p:cNvSpPr>
            <a:spLocks noGrp="1"/>
          </p:cNvSpPr>
          <p:nvPr>
            <p:ph idx="1"/>
          </p:nvPr>
        </p:nvSpPr>
        <p:spPr>
          <a:xfrm>
            <a:off x="1900052" y="2369126"/>
            <a:ext cx="8586612" cy="4351338"/>
          </a:xfrm>
        </p:spPr>
        <p:txBody>
          <a:bodyPr/>
          <a:lstStyle/>
          <a:p>
            <a:r>
              <a:rPr lang="sv-SE" sz="2000" dirty="0"/>
              <a:t>Centrala koncept är mer abstrakta än de övre nivåerna i ramverket (t.ex. arbetssätt, checklistor).</a:t>
            </a:r>
          </a:p>
          <a:p>
            <a:endParaRPr lang="sv-SE" sz="2000" dirty="0"/>
          </a:p>
          <a:p>
            <a:r>
              <a:rPr lang="sv-SE" sz="2000" dirty="0"/>
              <a:t>Det abstrakta tänkandet gör det möjligt att formulera underliggande principer och teorier som är flexibla och kan tillämpas i olika situationer.</a:t>
            </a:r>
          </a:p>
          <a:p>
            <a:endParaRPr lang="sv-SE" dirty="0"/>
          </a:p>
        </p:txBody>
      </p:sp>
    </p:spTree>
    <p:extLst>
      <p:ext uri="{BB962C8B-B14F-4D97-AF65-F5344CB8AC3E}">
        <p14:creationId xmlns:p14="http://schemas.microsoft.com/office/powerpoint/2010/main" val="312946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991D5A-9532-46FF-A6DB-99F31F3FB02B}"/>
              </a:ext>
            </a:extLst>
          </p:cNvPr>
          <p:cNvSpPr>
            <a:spLocks noGrp="1"/>
          </p:cNvSpPr>
          <p:nvPr>
            <p:ph type="title"/>
          </p:nvPr>
        </p:nvSpPr>
        <p:spPr/>
        <p:txBody>
          <a:bodyPr/>
          <a:lstStyle/>
          <a:p>
            <a:r>
              <a:rPr lang="sv-SE" dirty="0"/>
              <a:t>Värderingar som präglar innehållet</a:t>
            </a:r>
          </a:p>
        </p:txBody>
      </p:sp>
      <p:sp>
        <p:nvSpPr>
          <p:cNvPr id="3" name="Platshållare för innehåll 2">
            <a:extLst>
              <a:ext uri="{FF2B5EF4-FFF2-40B4-BE49-F238E27FC236}">
                <a16:creationId xmlns:a16="http://schemas.microsoft.com/office/drawing/2014/main" id="{867BDD1F-F065-4A36-8F5C-046207F9A2EB}"/>
              </a:ext>
            </a:extLst>
          </p:cNvPr>
          <p:cNvSpPr>
            <a:spLocks noGrp="1"/>
          </p:cNvSpPr>
          <p:nvPr>
            <p:ph idx="1"/>
          </p:nvPr>
        </p:nvSpPr>
        <p:spPr/>
        <p:txBody>
          <a:bodyPr/>
          <a:lstStyle/>
          <a:p>
            <a:pPr marL="0" indent="0">
              <a:buNone/>
            </a:pPr>
            <a:endParaRPr lang="sv-SE" sz="2000" dirty="0"/>
          </a:p>
          <a:p>
            <a:r>
              <a:rPr lang="sv-SE" sz="2000" dirty="0"/>
              <a:t>Innehållet ska vara så enkelt som möjligt - men inte enklare än så </a:t>
            </a:r>
          </a:p>
          <a:p>
            <a:pPr marL="0" indent="0">
              <a:buNone/>
            </a:pPr>
            <a:endParaRPr lang="sv-SE" sz="2000" dirty="0"/>
          </a:p>
          <a:p>
            <a:r>
              <a:rPr lang="sv-SE" sz="2000" dirty="0"/>
              <a:t>Alla modeller har begränsningar men de kan ändå vara användbara</a:t>
            </a:r>
          </a:p>
          <a:p>
            <a:pPr marL="0" indent="0">
              <a:buNone/>
            </a:pPr>
            <a:endParaRPr lang="sv-SE" sz="2000" dirty="0"/>
          </a:p>
          <a:p>
            <a:r>
              <a:rPr lang="sv-SE" sz="2000" dirty="0"/>
              <a:t>Det är kärnan i begreppen som är viktig </a:t>
            </a:r>
          </a:p>
          <a:p>
            <a:pPr marL="0" indent="0">
              <a:buNone/>
            </a:pPr>
            <a:endParaRPr lang="sv-SE" sz="2000" dirty="0"/>
          </a:p>
          <a:p>
            <a:r>
              <a:rPr lang="sv-SE" sz="2000" dirty="0"/>
              <a:t>Det gemensamma språket är lika viktigt som det interna (”tvåspråkighet”)</a:t>
            </a:r>
          </a:p>
        </p:txBody>
      </p:sp>
    </p:spTree>
    <p:extLst>
      <p:ext uri="{BB962C8B-B14F-4D97-AF65-F5344CB8AC3E}">
        <p14:creationId xmlns:p14="http://schemas.microsoft.com/office/powerpoint/2010/main" val="962790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5290FC14-0AAE-4C5C-B72F-D3DD679897AA}"/>
              </a:ext>
            </a:extLst>
          </p:cNvPr>
          <p:cNvSpPr>
            <a:spLocks noGrp="1"/>
          </p:cNvSpPr>
          <p:nvPr>
            <p:ph type="title"/>
          </p:nvPr>
        </p:nvSpPr>
        <p:spPr>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Vad är samhällsstörningar?</a:t>
            </a:r>
          </a:p>
        </p:txBody>
      </p:sp>
      <p:sp>
        <p:nvSpPr>
          <p:cNvPr id="2" name="Platshållare för innehåll 1">
            <a:extLst>
              <a:ext uri="{FF2B5EF4-FFF2-40B4-BE49-F238E27FC236}">
                <a16:creationId xmlns:a16="http://schemas.microsoft.com/office/drawing/2014/main" id="{94239F30-9D1B-4E33-99DB-B014E6132630}"/>
              </a:ext>
            </a:extLst>
          </p:cNvPr>
          <p:cNvSpPr>
            <a:spLocks noGrp="1"/>
          </p:cNvSpPr>
          <p:nvPr>
            <p:ph idx="1"/>
          </p:nvPr>
        </p:nvSpPr>
        <p:spPr>
          <a:xfrm>
            <a:off x="1900051" y="1431577"/>
            <a:ext cx="10291949" cy="5050246"/>
          </a:xfrm>
        </p:spPr>
        <p:txBody>
          <a:bodyPr numCol="2"/>
          <a:lstStyle/>
          <a:p>
            <a:pPr marL="0" indent="0">
              <a:buNone/>
            </a:pPr>
            <a:r>
              <a:rPr lang="sv-SE" sz="2000" dirty="0"/>
              <a:t>Samhällsstörningar är </a:t>
            </a:r>
            <a:r>
              <a:rPr lang="sv-SE" sz="2000" b="1" dirty="0"/>
              <a:t>företeelser</a:t>
            </a:r>
            <a:r>
              <a:rPr lang="sv-SE" sz="2000" dirty="0"/>
              <a:t> och </a:t>
            </a:r>
            <a:r>
              <a:rPr lang="sv-SE" sz="2000" b="1" dirty="0"/>
              <a:t>händelser</a:t>
            </a:r>
            <a:r>
              <a:rPr lang="sv-SE" sz="2000" dirty="0"/>
              <a:t> som har </a:t>
            </a:r>
            <a:r>
              <a:rPr lang="sv-SE" sz="2000" b="1" dirty="0"/>
              <a:t>negativa konsekvenser </a:t>
            </a:r>
            <a:r>
              <a:rPr lang="sv-SE" sz="2000" dirty="0"/>
              <a:t>för samhällets grundläggande skyddsvärden.</a:t>
            </a:r>
          </a:p>
          <a:p>
            <a:pPr marL="0" indent="0">
              <a:buNone/>
            </a:pPr>
            <a:endParaRPr lang="sv-SE" sz="2000" dirty="0"/>
          </a:p>
          <a:p>
            <a:pPr marL="0" indent="0">
              <a:buNone/>
            </a:pPr>
            <a:r>
              <a:rPr lang="sv-SE" sz="2000" dirty="0"/>
              <a:t>Samhällsstörningar kan börja i smygande företeelser som vid klimatförändringar eller ökande sociala konflikter eller uppstå plötsligt, som vid en skogsbrand, cyberattack eller väpnat angrepp.</a:t>
            </a:r>
          </a:p>
          <a:p>
            <a:pPr marL="0" indent="0">
              <a:buNone/>
            </a:pPr>
            <a:br>
              <a:rPr lang="sv-SE" sz="2500" dirty="0"/>
            </a:br>
            <a:r>
              <a:rPr lang="sv-SE" sz="2000" dirty="0"/>
              <a:t>Även aktiviteter som i sig är önskvärda, som publika evenemang, kan leda till samhällsstörningar genom exempelvis störningar i trafikflöden.</a:t>
            </a:r>
          </a:p>
          <a:p>
            <a:pPr marL="0" indent="0">
              <a:buNone/>
            </a:pPr>
            <a:endParaRPr lang="sv-SE" sz="2500" dirty="0"/>
          </a:p>
        </p:txBody>
      </p:sp>
      <p:pic>
        <p:nvPicPr>
          <p:cNvPr id="7" name="Bildobjekt 6">
            <a:extLst>
              <a:ext uri="{FF2B5EF4-FFF2-40B4-BE49-F238E27FC236}">
                <a16:creationId xmlns:a16="http://schemas.microsoft.com/office/drawing/2014/main" id="{F9C48524-6638-44E5-B61E-4CD25B60698A}"/>
              </a:ext>
            </a:extLst>
          </p:cNvPr>
          <p:cNvPicPr>
            <a:picLocks noChangeAspect="1"/>
          </p:cNvPicPr>
          <p:nvPr/>
        </p:nvPicPr>
        <p:blipFill>
          <a:blip r:embed="rId3"/>
          <a:stretch>
            <a:fillRect/>
          </a:stretch>
        </p:blipFill>
        <p:spPr>
          <a:xfrm>
            <a:off x="7564573" y="1431577"/>
            <a:ext cx="4163313" cy="4112666"/>
          </a:xfrm>
          <a:prstGeom prst="rect">
            <a:avLst/>
          </a:prstGeom>
        </p:spPr>
      </p:pic>
    </p:spTree>
    <p:extLst>
      <p:ext uri="{BB962C8B-B14F-4D97-AF65-F5344CB8AC3E}">
        <p14:creationId xmlns:p14="http://schemas.microsoft.com/office/powerpoint/2010/main" val="191931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F1C4C60-A03B-4BBF-AB18-7A619D29F708}"/>
              </a:ext>
            </a:extLst>
          </p:cNvPr>
          <p:cNvSpPr>
            <a:spLocks noGrp="1"/>
          </p:cNvSpPr>
          <p:nvPr>
            <p:ph type="title"/>
          </p:nvPr>
        </p:nvSpPr>
        <p:spPr>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Från förmåga till effekt </a:t>
            </a:r>
          </a:p>
        </p:txBody>
      </p:sp>
      <p:sp>
        <p:nvSpPr>
          <p:cNvPr id="4" name="Rubrik 1">
            <a:extLst>
              <a:ext uri="{FF2B5EF4-FFF2-40B4-BE49-F238E27FC236}">
                <a16:creationId xmlns:a16="http://schemas.microsoft.com/office/drawing/2014/main" id="{5290FC14-0AAE-4C5C-B72F-D3DD679897AA}"/>
              </a:ext>
            </a:extLst>
          </p:cNvPr>
          <p:cNvSpPr>
            <a:spLocks noGrp="1"/>
          </p:cNvSpPr>
          <p:nvPr>
            <p:ph idx="1"/>
          </p:nvPr>
        </p:nvSpPr>
        <p:spPr>
          <a:xfrm>
            <a:off x="1900051" y="1431577"/>
            <a:ext cx="9570460" cy="435133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sv-SE" sz="2000" b="1" dirty="0"/>
              <a:t>Vad är förmåga? </a:t>
            </a:r>
          </a:p>
          <a:p>
            <a:pPr lvl="1"/>
            <a:r>
              <a:rPr lang="sv-SE" sz="2000" dirty="0"/>
              <a:t>Förmåga (vid akut hantering) definieras som </a:t>
            </a:r>
            <a:br>
              <a:rPr lang="sv-SE" sz="2000" dirty="0"/>
            </a:br>
            <a:r>
              <a:rPr lang="sv-SE" sz="2000" b="1" dirty="0"/>
              <a:t>möjligheten att åstadkomma något med syftet att positivt påverka utfallet av negativa händelser.</a:t>
            </a:r>
          </a:p>
          <a:p>
            <a:pPr lvl="1"/>
            <a:r>
              <a:rPr lang="sv-SE" sz="2000" dirty="0"/>
              <a:t>Förmåga omfattar olika resurser som människor, utrustning, och kompetens, men det krävs mer än bara resurser för att uppnå effekt.</a:t>
            </a:r>
          </a:p>
          <a:p>
            <a:pPr marL="457200" lvl="1" indent="0">
              <a:buNone/>
            </a:pPr>
            <a:endParaRPr lang="sv-SE" sz="2000" dirty="0"/>
          </a:p>
          <a:p>
            <a:pPr marL="0" indent="0">
              <a:buNone/>
            </a:pPr>
            <a:r>
              <a:rPr lang="sv-SE" sz="2000" b="1" dirty="0"/>
              <a:t>Förmåga och effekt </a:t>
            </a:r>
          </a:p>
          <a:p>
            <a:pPr lvl="1"/>
            <a:r>
              <a:rPr lang="sv-SE" sz="2000" dirty="0"/>
              <a:t>Förmågan i sig är en förutsättning, men det är effekten – det slutgiltiga resultatet av en insats – som är det viktiga målet.</a:t>
            </a:r>
          </a:p>
          <a:p>
            <a:pPr lvl="1"/>
            <a:r>
              <a:rPr lang="sv-SE" sz="2000" dirty="0"/>
              <a:t>Effekt innebär att vi uppnår de önskade resultaten i form av tillgodosedda behov och återställande av önskade förhållanden i samhället.</a:t>
            </a:r>
          </a:p>
          <a:p>
            <a:endParaRPr lang="sv-SE" dirty="0"/>
          </a:p>
        </p:txBody>
      </p:sp>
    </p:spTree>
    <p:extLst>
      <p:ext uri="{BB962C8B-B14F-4D97-AF65-F5344CB8AC3E}">
        <p14:creationId xmlns:p14="http://schemas.microsoft.com/office/powerpoint/2010/main" val="902213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09B79A4-DDC3-406F-9B7F-46FE1369B09D}"/>
              </a:ext>
            </a:extLst>
          </p:cNvPr>
          <p:cNvSpPr>
            <a:spLocks noGrp="1"/>
          </p:cNvSpPr>
          <p:nvPr>
            <p:ph type="title"/>
          </p:nvPr>
        </p:nvSpPr>
        <p:spPr>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Vad är systemsyn?</a:t>
            </a:r>
          </a:p>
        </p:txBody>
      </p:sp>
      <p:sp>
        <p:nvSpPr>
          <p:cNvPr id="3" name="Platshållare för innehåll 2">
            <a:extLst>
              <a:ext uri="{FF2B5EF4-FFF2-40B4-BE49-F238E27FC236}">
                <a16:creationId xmlns:a16="http://schemas.microsoft.com/office/drawing/2014/main" id="{F42D4C80-C484-4976-8706-E45B2C6F7EBC}"/>
              </a:ext>
            </a:extLst>
          </p:cNvPr>
          <p:cNvSpPr>
            <a:spLocks noGrp="1"/>
          </p:cNvSpPr>
          <p:nvPr>
            <p:ph idx="1"/>
          </p:nvPr>
        </p:nvSpPr>
        <p:spPr>
          <a:xfrm>
            <a:off x="1900052" y="1570473"/>
            <a:ext cx="8609762" cy="4351338"/>
          </a:xfrm>
        </p:spPr>
        <p:txBody>
          <a:bodyPr/>
          <a:lstStyle/>
          <a:p>
            <a:r>
              <a:rPr lang="sv-SE" sz="2000" dirty="0"/>
              <a:t>Samhällets samlade resurser kan ses som sammankopplade system som vi kan betrakta från olika perspektiv.</a:t>
            </a:r>
          </a:p>
          <a:p>
            <a:r>
              <a:rPr lang="sv-SE" sz="2000" dirty="0"/>
              <a:t>Det är omöjligt att titta på alla perspektiv på en och samma gång. </a:t>
            </a:r>
          </a:p>
          <a:p>
            <a:r>
              <a:rPr lang="sv-SE" sz="2000" dirty="0"/>
              <a:t>Vi kan behöva titta på ett perspektiv åt gången. Först tittar vi kanske bara på tekniken, sen tittar vi bara utifrån det juridiska perspektivet, därefter utifrån det sociala perspektivet o.s.v.</a:t>
            </a:r>
          </a:p>
          <a:p>
            <a:r>
              <a:rPr lang="sv-SE" sz="2000" dirty="0"/>
              <a:t>Personer som arbetar med ledning och samverkan behöver kunna </a:t>
            </a:r>
            <a:r>
              <a:rPr lang="sv-SE" sz="2000" b="1" dirty="0"/>
              <a:t>växla mellan olika perspektiv.</a:t>
            </a:r>
          </a:p>
          <a:p>
            <a:endParaRPr lang="sv-SE" dirty="0"/>
          </a:p>
        </p:txBody>
      </p:sp>
    </p:spTree>
    <p:extLst>
      <p:ext uri="{BB962C8B-B14F-4D97-AF65-F5344CB8AC3E}">
        <p14:creationId xmlns:p14="http://schemas.microsoft.com/office/powerpoint/2010/main" val="4081771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1_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2.xml><?xml version="1.0" encoding="utf-8"?>
<ds:datastoreItem xmlns:ds="http://schemas.openxmlformats.org/officeDocument/2006/customXml" ds:itemID="{C8B7EF6E-8DFF-4BAF-880E-39621E4B80B0}">
  <ds:schemaRefs>
    <ds:schemaRef ds:uri="http://purl.org/dc/dcmitype/"/>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03895b0a-d61f-4293-917f-0cd761b2cdea"/>
    <ds:schemaRef ds:uri="http://purl.org/dc/elements/1.1/"/>
  </ds:schemaRefs>
</ds:datastoreItem>
</file>

<file path=customXml/itemProps3.xml><?xml version="1.0" encoding="utf-8"?>
<ds:datastoreItem xmlns:ds="http://schemas.openxmlformats.org/officeDocument/2006/customXml" ds:itemID="{D0CF8621-9F8A-40E8-B599-4F67FB41F7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Gemensamma grunder</Template>
  <TotalTime>649</TotalTime>
  <Words>5004</Words>
  <Application>Microsoft Office PowerPoint</Application>
  <PresentationFormat>Bredbild</PresentationFormat>
  <Paragraphs>234</Paragraphs>
  <Slides>24</Slides>
  <Notes>23</Notes>
  <HiddenSlides>0</HiddenSlides>
  <MMClips>0</MMClips>
  <ScaleCrop>false</ScaleCrop>
  <HeadingPairs>
    <vt:vector size="6" baseType="variant">
      <vt:variant>
        <vt:lpstr>Använt teckensnitt</vt:lpstr>
      </vt:variant>
      <vt:variant>
        <vt:i4>5</vt:i4>
      </vt:variant>
      <vt:variant>
        <vt:lpstr>Tema</vt:lpstr>
      </vt:variant>
      <vt:variant>
        <vt:i4>7</vt:i4>
      </vt:variant>
      <vt:variant>
        <vt:lpstr>Bildrubriker</vt:lpstr>
      </vt:variant>
      <vt:variant>
        <vt:i4>24</vt:i4>
      </vt:variant>
    </vt:vector>
  </HeadingPairs>
  <TitlesOfParts>
    <vt:vector size="36" baseType="lpstr">
      <vt:lpstr>Adobe Garamond Pro</vt:lpstr>
      <vt:lpstr>Aptos</vt:lpstr>
      <vt:lpstr>Arial</vt:lpstr>
      <vt:lpstr>Century Gothic</vt:lpstr>
      <vt:lpstr>Garamond</vt:lpstr>
      <vt:lpstr>Gemensamma grunder</vt:lpstr>
      <vt:lpstr>Utgångspunkter</vt:lpstr>
      <vt:lpstr>Rutiner och checklistor</vt:lpstr>
      <vt:lpstr>Arbetssätt</vt:lpstr>
      <vt:lpstr>Förhållningssätt</vt:lpstr>
      <vt:lpstr>Konceptuell grund</vt:lpstr>
      <vt:lpstr>1_Konceptuell grund</vt:lpstr>
      <vt:lpstr>Centrala koncept</vt:lpstr>
      <vt:lpstr>Om presentationen</vt:lpstr>
      <vt:lpstr>Vad är centrala koncept?</vt:lpstr>
      <vt:lpstr>Vem behöver förstå och tillämpa Centrala koncept?</vt:lpstr>
      <vt:lpstr>Varför är Centrala koncept abstrakt?</vt:lpstr>
      <vt:lpstr>Värderingar som präglar innehållet</vt:lpstr>
      <vt:lpstr>Vad är samhällsstörningar?</vt:lpstr>
      <vt:lpstr>Från förmåga till effekt </vt:lpstr>
      <vt:lpstr>Vad är systemsyn?</vt:lpstr>
      <vt:lpstr>Hur kan resurser sorteras?</vt:lpstr>
      <vt:lpstr>Inriktning och samordning </vt:lpstr>
      <vt:lpstr>Inriktning</vt:lpstr>
      <vt:lpstr>Samordning</vt:lpstr>
      <vt:lpstr>De generella aktiviteterna för att åstadkomma inriktning och samordning </vt:lpstr>
      <vt:lpstr>Exempel på konkreta leveranser från de generella aktiviteterna</vt:lpstr>
      <vt:lpstr>Ledning, samverkan och övrig styrning</vt:lpstr>
      <vt:lpstr>Ett exempel på övrig styrning</vt:lpstr>
      <vt:lpstr>Responssystemet – ett system av system</vt:lpstr>
      <vt:lpstr>Ledningssystem och utförarsystem</vt:lpstr>
      <vt:lpstr>Samverkanssystem - formas utifrån hanteringsbehov vid samhällsstörningar</vt:lpstr>
      <vt:lpstr>Aktörer med uppdrag att verka för aktörsgemensam inriktning och samordning</vt:lpstr>
      <vt:lpstr>Samverkanssystem behöver utformas varje gång något inträffar – och anpassas efterhand</vt:lpstr>
      <vt:lpstr>Olika former av planering</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Nelson Magnus</cp:lastModifiedBy>
  <cp:revision>32</cp:revision>
  <dcterms:created xsi:type="dcterms:W3CDTF">2024-09-05T13:52:02Z</dcterms:created>
  <dcterms:modified xsi:type="dcterms:W3CDTF">2024-11-15T08:13:27Z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ies>
</file>